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4"/>
  </p:sldMasterIdLst>
  <p:notesMasterIdLst>
    <p:notesMasterId r:id="rId32"/>
  </p:notesMasterIdLst>
  <p:handoutMasterIdLst>
    <p:handoutMasterId r:id="rId33"/>
  </p:handoutMasterIdLst>
  <p:sldIdLst>
    <p:sldId id="430" r:id="rId5"/>
    <p:sldId id="432" r:id="rId6"/>
    <p:sldId id="471" r:id="rId7"/>
    <p:sldId id="312" r:id="rId8"/>
    <p:sldId id="412" r:id="rId9"/>
    <p:sldId id="314" r:id="rId10"/>
    <p:sldId id="470" r:id="rId11"/>
    <p:sldId id="315" r:id="rId12"/>
    <p:sldId id="294" r:id="rId13"/>
    <p:sldId id="300" r:id="rId14"/>
    <p:sldId id="479" r:id="rId15"/>
    <p:sldId id="472" r:id="rId16"/>
    <p:sldId id="469" r:id="rId17"/>
    <p:sldId id="295" r:id="rId18"/>
    <p:sldId id="258" r:id="rId19"/>
    <p:sldId id="473" r:id="rId20"/>
    <p:sldId id="476" r:id="rId21"/>
    <p:sldId id="477" r:id="rId22"/>
    <p:sldId id="310" r:id="rId23"/>
    <p:sldId id="446" r:id="rId24"/>
    <p:sldId id="313" r:id="rId25"/>
    <p:sldId id="474" r:id="rId26"/>
    <p:sldId id="478" r:id="rId27"/>
    <p:sldId id="475" r:id="rId28"/>
    <p:sldId id="451" r:id="rId29"/>
    <p:sldId id="480" r:id="rId30"/>
    <p:sldId id="292" r:id="rId31"/>
  </p:sldIdLst>
  <p:sldSz cx="9144000" cy="5143500" type="screen16x9"/>
  <p:notesSz cx="6858000" cy="9144000"/>
  <p:embeddedFontLst>
    <p:embeddedFont>
      <p:font typeface="Montserrat Light" pitchFamily="2" charset="77"/>
      <p:regular r:id="rId34"/>
      <p:bold r:id="rId35"/>
      <p:italic r:id="rId36"/>
      <p:boldItalic r:id="rId37"/>
    </p:embeddedFont>
    <p:embeddedFont>
      <p:font typeface="Poppins" pitchFamily="2" charset="77"/>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88D27-EDF8-4FDD-9853-3EC233E2B334}" v="93" dt="2020-10-12T22:46:51.276"/>
    <p1510:client id="{53121F66-B5DD-8FA8-B8C7-3781836FD9D5}" v="1" dt="2020-09-09T18:47:34.820"/>
    <p1510:client id="{5E36C84D-9EE7-43E5-8F86-28E0D86FA4E0}" v="135" dt="2020-10-14T17:39:16.324"/>
    <p1510:client id="{9CF074F4-CB47-47C0-97FA-F38EE6481347}" v="4" dt="2020-10-12T22:10:39.587"/>
    <p1510:client id="{C7E3A287-3B23-400B-ADAF-59B1737EC90E}" v="14" dt="2020-10-12T22:09:29.029"/>
  </p1510:revLst>
</p1510:revInfo>
</file>

<file path=ppt/tableStyles.xml><?xml version="1.0" encoding="utf-8"?>
<a:tblStyleLst xmlns:a="http://schemas.openxmlformats.org/drawingml/2006/main" def="{A2712441-9C51-4EB9-AB05-A538233E776C}">
  <a:tblStyle styleId="{A2712441-9C51-4EB9-AB05-A538233E776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p:restoredTop sz="94607"/>
  </p:normalViewPr>
  <p:slideViewPr>
    <p:cSldViewPr snapToGrid="0" snapToObjects="1">
      <p:cViewPr varScale="1">
        <p:scale>
          <a:sx n="165" d="100"/>
          <a:sy n="165" d="100"/>
        </p:scale>
        <p:origin x="60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Simic" userId="S::jsimic@uoregon.edu::856f14db-2ac3-41e2-8d0d-b41659d9e0e3" providerId="AD" clId="Web-{37888D27-EDF8-4FDD-9853-3EC233E2B334}"/>
    <pc:docChg chg="addSld modSld">
      <pc:chgData name="Julia Simic" userId="S::jsimic@uoregon.edu::856f14db-2ac3-41e2-8d0d-b41659d9e0e3" providerId="AD" clId="Web-{37888D27-EDF8-4FDD-9853-3EC233E2B334}" dt="2020-10-12T22:46:51.276" v="87" actId="20577"/>
      <pc:docMkLst>
        <pc:docMk/>
      </pc:docMkLst>
      <pc:sldChg chg="modSp">
        <pc:chgData name="Julia Simic" userId="S::jsimic@uoregon.edu::856f14db-2ac3-41e2-8d0d-b41659d9e0e3" providerId="AD" clId="Web-{37888D27-EDF8-4FDD-9853-3EC233E2B334}" dt="2020-10-12T22:33:51.507" v="11" actId="20577"/>
        <pc:sldMkLst>
          <pc:docMk/>
          <pc:sldMk cId="4207438410" sldId="315"/>
        </pc:sldMkLst>
        <pc:spChg chg="mod">
          <ac:chgData name="Julia Simic" userId="S::jsimic@uoregon.edu::856f14db-2ac3-41e2-8d0d-b41659d9e0e3" providerId="AD" clId="Web-{37888D27-EDF8-4FDD-9853-3EC233E2B334}" dt="2020-10-12T22:33:51.507" v="11" actId="20577"/>
          <ac:spMkLst>
            <pc:docMk/>
            <pc:sldMk cId="4207438410" sldId="315"/>
            <ac:spMk id="9" creationId="{C2266314-6C9E-A94B-B536-75DB5A04BF3D}"/>
          </ac:spMkLst>
        </pc:spChg>
      </pc:sldChg>
      <pc:sldChg chg="addSp delSp modSp new">
        <pc:chgData name="Julia Simic" userId="S::jsimic@uoregon.edu::856f14db-2ac3-41e2-8d0d-b41659d9e0e3" providerId="AD" clId="Web-{37888D27-EDF8-4FDD-9853-3EC233E2B334}" dt="2020-10-12T22:46:49.886" v="85" actId="20577"/>
        <pc:sldMkLst>
          <pc:docMk/>
          <pc:sldMk cId="779235987" sldId="480"/>
        </pc:sldMkLst>
        <pc:spChg chg="add mod">
          <ac:chgData name="Julia Simic" userId="S::jsimic@uoregon.edu::856f14db-2ac3-41e2-8d0d-b41659d9e0e3" providerId="AD" clId="Web-{37888D27-EDF8-4FDD-9853-3EC233E2B334}" dt="2020-10-12T22:46:49.886" v="85" actId="20577"/>
          <ac:spMkLst>
            <pc:docMk/>
            <pc:sldMk cId="779235987" sldId="480"/>
            <ac:spMk id="3" creationId="{E8215231-A60E-4BF1-8169-F4C3D9BB9210}"/>
          </ac:spMkLst>
        </pc:spChg>
        <pc:spChg chg="add del mod">
          <ac:chgData name="Julia Simic" userId="S::jsimic@uoregon.edu::856f14db-2ac3-41e2-8d0d-b41659d9e0e3" providerId="AD" clId="Web-{37888D27-EDF8-4FDD-9853-3EC233E2B334}" dt="2020-10-12T22:42:12.853" v="19"/>
          <ac:spMkLst>
            <pc:docMk/>
            <pc:sldMk cId="779235987" sldId="480"/>
            <ac:spMk id="4" creationId="{93940519-3557-4534-B3AE-07C37794994E}"/>
          </ac:spMkLst>
        </pc:spChg>
        <pc:spChg chg="add mod">
          <ac:chgData name="Julia Simic" userId="S::jsimic@uoregon.edu::856f14db-2ac3-41e2-8d0d-b41659d9e0e3" providerId="AD" clId="Web-{37888D27-EDF8-4FDD-9853-3EC233E2B334}" dt="2020-10-12T22:46:05.213" v="83" actId="20577"/>
          <ac:spMkLst>
            <pc:docMk/>
            <pc:sldMk cId="779235987" sldId="480"/>
            <ac:spMk id="5" creationId="{2740E3AF-EBF7-4EF3-9BFC-7AAA77D08FBE}"/>
          </ac:spMkLst>
        </pc:spChg>
      </pc:sldChg>
    </pc:docChg>
  </pc:docChgLst>
  <pc:docChgLst>
    <pc:chgData name="Julia Simic" userId="S::jsimic@uoregon.edu::856f14db-2ac3-41e2-8d0d-b41659d9e0e3" providerId="AD" clId="Web-{C7E3A287-3B23-400B-ADAF-59B1737EC90E}"/>
    <pc:docChg chg="modSld">
      <pc:chgData name="Julia Simic" userId="S::jsimic@uoregon.edu::856f14db-2ac3-41e2-8d0d-b41659d9e0e3" providerId="AD" clId="Web-{C7E3A287-3B23-400B-ADAF-59B1737EC90E}" dt="2020-10-12T22:09:29.029" v="12" actId="20577"/>
      <pc:docMkLst>
        <pc:docMk/>
      </pc:docMkLst>
      <pc:sldChg chg="modSp">
        <pc:chgData name="Julia Simic" userId="S::jsimic@uoregon.edu::856f14db-2ac3-41e2-8d0d-b41659d9e0e3" providerId="AD" clId="Web-{C7E3A287-3B23-400B-ADAF-59B1737EC90E}" dt="2020-10-12T22:09:29.029" v="11" actId="20577"/>
        <pc:sldMkLst>
          <pc:docMk/>
          <pc:sldMk cId="3903225672" sldId="292"/>
        </pc:sldMkLst>
        <pc:spChg chg="mod">
          <ac:chgData name="Julia Simic" userId="S::jsimic@uoregon.edu::856f14db-2ac3-41e2-8d0d-b41659d9e0e3" providerId="AD" clId="Web-{C7E3A287-3B23-400B-ADAF-59B1737EC90E}" dt="2020-10-12T22:09:29.029" v="11" actId="20577"/>
          <ac:spMkLst>
            <pc:docMk/>
            <pc:sldMk cId="3903225672" sldId="292"/>
            <ac:spMk id="9" creationId="{F4E4E870-A134-F347-9DF9-DD1930480440}"/>
          </ac:spMkLst>
        </pc:spChg>
      </pc:sldChg>
    </pc:docChg>
  </pc:docChgLst>
  <pc:docChgLst>
    <pc:chgData name="Julia Simic" userId="S::jsimic@uoregon.edu::856f14db-2ac3-41e2-8d0d-b41659d9e0e3" providerId="AD" clId="Web-{9CF074F4-CB47-47C0-97FA-F38EE6481347}"/>
    <pc:docChg chg="modSld">
      <pc:chgData name="Julia Simic" userId="S::jsimic@uoregon.edu::856f14db-2ac3-41e2-8d0d-b41659d9e0e3" providerId="AD" clId="Web-{9CF074F4-CB47-47C0-97FA-F38EE6481347}" dt="2020-10-12T22:10:31.962" v="2" actId="20577"/>
      <pc:docMkLst>
        <pc:docMk/>
      </pc:docMkLst>
      <pc:sldChg chg="modSp">
        <pc:chgData name="Julia Simic" userId="S::jsimic@uoregon.edu::856f14db-2ac3-41e2-8d0d-b41659d9e0e3" providerId="AD" clId="Web-{9CF074F4-CB47-47C0-97FA-F38EE6481347}" dt="2020-10-12T22:10:29.805" v="0" actId="20577"/>
        <pc:sldMkLst>
          <pc:docMk/>
          <pc:sldMk cId="3903225672" sldId="292"/>
        </pc:sldMkLst>
        <pc:spChg chg="mod">
          <ac:chgData name="Julia Simic" userId="S::jsimic@uoregon.edu::856f14db-2ac3-41e2-8d0d-b41659d9e0e3" providerId="AD" clId="Web-{9CF074F4-CB47-47C0-97FA-F38EE6481347}" dt="2020-10-12T22:10:29.805" v="0" actId="20577"/>
          <ac:spMkLst>
            <pc:docMk/>
            <pc:sldMk cId="3903225672" sldId="292"/>
            <ac:spMk id="9" creationId="{F4E4E870-A134-F347-9DF9-DD1930480440}"/>
          </ac:spMkLst>
        </pc:spChg>
      </pc:sldChg>
    </pc:docChg>
  </pc:docChgLst>
  <pc:docChgLst>
    <pc:chgData name="Jonathan Smith" userId="S::jsmith3@uoregon.edu::b66846f4-fc48-4820-bb62-ba0cf2a8f39e" providerId="AD" clId="Web-{5E36C84D-9EE7-43E5-8F86-28E0D86FA4E0}"/>
    <pc:docChg chg="modSld">
      <pc:chgData name="Jonathan Smith" userId="S::jsmith3@uoregon.edu::b66846f4-fc48-4820-bb62-ba0cf2a8f39e" providerId="AD" clId="Web-{5E36C84D-9EE7-43E5-8F86-28E0D86FA4E0}" dt="2020-10-14T17:39:16.324" v="133" actId="14100"/>
      <pc:docMkLst>
        <pc:docMk/>
      </pc:docMkLst>
      <pc:sldChg chg="modSp">
        <pc:chgData name="Jonathan Smith" userId="S::jsmith3@uoregon.edu::b66846f4-fc48-4820-bb62-ba0cf2a8f39e" providerId="AD" clId="Web-{5E36C84D-9EE7-43E5-8F86-28E0D86FA4E0}" dt="2020-10-14T17:39:16.324" v="133" actId="14100"/>
        <pc:sldMkLst>
          <pc:docMk/>
          <pc:sldMk cId="779235987" sldId="480"/>
        </pc:sldMkLst>
        <pc:spChg chg="mod">
          <ac:chgData name="Jonathan Smith" userId="S::jsmith3@uoregon.edu::b66846f4-fc48-4820-bb62-ba0cf2a8f39e" providerId="AD" clId="Web-{5E36C84D-9EE7-43E5-8F86-28E0D86FA4E0}" dt="2020-10-14T17:39:16.324" v="133" actId="14100"/>
          <ac:spMkLst>
            <pc:docMk/>
            <pc:sldMk cId="779235987" sldId="480"/>
            <ac:spMk id="5" creationId="{2740E3AF-EBF7-4EF3-9BFC-7AAA77D08FBE}"/>
          </ac:spMkLst>
        </pc:spChg>
      </pc:sldChg>
    </pc:docChg>
  </pc:docChgLst>
  <pc:docChgLst>
    <pc:chgData name="Julia Simic" userId="S::jsimic@uoregon.edu::856f14db-2ac3-41e2-8d0d-b41659d9e0e3" providerId="AD" clId="Web-{53121F66-B5DD-8FA8-B8C7-3781836FD9D5}"/>
    <pc:docChg chg="modSld">
      <pc:chgData name="Julia Simic" userId="S::jsimic@uoregon.edu::856f14db-2ac3-41e2-8d0d-b41659d9e0e3" providerId="AD" clId="Web-{53121F66-B5DD-8FA8-B8C7-3781836FD9D5}" dt="2020-09-09T18:47:34.820" v="0"/>
      <pc:docMkLst>
        <pc:docMk/>
      </pc:docMkLst>
      <pc:sldChg chg="delSp">
        <pc:chgData name="Julia Simic" userId="S::jsimic@uoregon.edu::856f14db-2ac3-41e2-8d0d-b41659d9e0e3" providerId="AD" clId="Web-{53121F66-B5DD-8FA8-B8C7-3781836FD9D5}" dt="2020-09-09T18:47:34.820" v="0"/>
        <pc:sldMkLst>
          <pc:docMk/>
          <pc:sldMk cId="1516277234" sldId="314"/>
        </pc:sldMkLst>
        <pc:picChg chg="del">
          <ac:chgData name="Julia Simic" userId="S::jsimic@uoregon.edu::856f14db-2ac3-41e2-8d0d-b41659d9e0e3" providerId="AD" clId="Web-{53121F66-B5DD-8FA8-B8C7-3781836FD9D5}" dt="2020-09-09T18:47:34.820" v="0"/>
          <ac:picMkLst>
            <pc:docMk/>
            <pc:sldMk cId="1516277234" sldId="314"/>
            <ac:picMk id="9" creationId="{E5BD5381-F141-C44B-BA25-96A23E26701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13DFF7-B829-D647-AC27-8A78ECE6E3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242E65-2D37-6143-A9CF-99737BA3A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0D03E5-036D-8C46-A338-E11B5738EC8D}" type="datetimeFigureOut">
              <a:rPr lang="en-US" smtClean="0"/>
              <a:t>10/14/20</a:t>
            </a:fld>
            <a:endParaRPr lang="en-US" dirty="0"/>
          </a:p>
        </p:txBody>
      </p:sp>
      <p:sp>
        <p:nvSpPr>
          <p:cNvPr id="4" name="Footer Placeholder 3">
            <a:extLst>
              <a:ext uri="{FF2B5EF4-FFF2-40B4-BE49-F238E27FC236}">
                <a16:creationId xmlns:a16="http://schemas.microsoft.com/office/drawing/2014/main" id="{59948846-862D-084A-A0BF-E410954244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419ECE8-B0BE-5B45-9AD4-ED478A100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429CA6-7815-E94D-B16C-28F96830260F}" type="slidenum">
              <a:rPr lang="en-US" smtClean="0"/>
              <a:t>‹#›</a:t>
            </a:fld>
            <a:endParaRPr lang="en-US" dirty="0"/>
          </a:p>
        </p:txBody>
      </p:sp>
    </p:spTree>
    <p:extLst>
      <p:ext uri="{BB962C8B-B14F-4D97-AF65-F5344CB8AC3E}">
        <p14:creationId xmlns:p14="http://schemas.microsoft.com/office/powerpoint/2010/main" val="1713537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77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100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765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67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143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996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6153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912725" y="0"/>
            <a:ext cx="8231275" cy="433155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027622" y="1953315"/>
            <a:ext cx="50733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 name="Google Shape;32;p2"/>
          <p:cNvGrpSpPr/>
          <p:nvPr/>
        </p:nvGrpSpPr>
        <p:grpSpPr>
          <a:xfrm flipH="1">
            <a:off x="0" y="3088098"/>
            <a:ext cx="4115725" cy="22703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3"/>
        <p:cNvGrpSpPr/>
        <p:nvPr/>
      </p:nvGrpSpPr>
      <p:grpSpPr>
        <a:xfrm>
          <a:off x="0" y="0"/>
          <a:ext cx="0" cy="0"/>
          <a:chOff x="0" y="0"/>
          <a:chExt cx="0" cy="0"/>
        </a:xfrm>
      </p:grpSpPr>
      <p:grpSp>
        <p:nvGrpSpPr>
          <p:cNvPr id="144" name="Google Shape;144;p6"/>
          <p:cNvGrpSpPr/>
          <p:nvPr/>
        </p:nvGrpSpPr>
        <p:grpSpPr>
          <a:xfrm flipH="1">
            <a:off x="4363774" y="-3213"/>
            <a:ext cx="4780226" cy="211617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6" y="3953174"/>
            <a:ext cx="2390164" cy="1318453"/>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7764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1" name="Google Shape;171;p6"/>
          <p:cNvSpPr txBox="1">
            <a:spLocks noGrp="1"/>
          </p:cNvSpPr>
          <p:nvPr>
            <p:ph type="body" idx="2"/>
          </p:nvPr>
        </p:nvSpPr>
        <p:spPr>
          <a:xfrm>
            <a:off x="47801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2" name="Google Shape;172;p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281" name="Google Shape;281;p11"/>
          <p:cNvGrpSpPr/>
          <p:nvPr/>
        </p:nvGrpSpPr>
        <p:grpSpPr>
          <a:xfrm>
            <a:off x="-4" y="2743188"/>
            <a:ext cx="3186606" cy="2524130"/>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5957394" y="-3213"/>
            <a:ext cx="3186606" cy="2124799"/>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262" name="Google Shape;262;p10"/>
          <p:cNvGrpSpPr/>
          <p:nvPr/>
        </p:nvGrpSpPr>
        <p:grpSpPr>
          <a:xfrm flipH="1">
            <a:off x="5714250" y="0"/>
            <a:ext cx="3429750" cy="3643925"/>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0" y="3095415"/>
            <a:ext cx="5487525" cy="2270300"/>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58522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4363774" y="-3212"/>
            <a:ext cx="4780226" cy="211617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6" y="3953175"/>
            <a:ext cx="2390164" cy="1318453"/>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776450" y="1524375"/>
            <a:ext cx="7591200" cy="2932500"/>
          </a:xfrm>
          <a:prstGeom prst="rect">
            <a:avLst/>
          </a:prstGeom>
        </p:spPr>
        <p:txBody>
          <a:bodyPr spcFirstLastPara="1" wrap="square" lIns="0" tIns="0" rIns="0" bIns="0" anchor="t" anchorCtr="0">
            <a:noAutofit/>
          </a:bodyPr>
          <a:lstStyle>
            <a:lvl1pPr marL="457189" lvl="0" indent="-355591">
              <a:spcBef>
                <a:spcPts val="600"/>
              </a:spcBef>
              <a:spcAft>
                <a:spcPts val="0"/>
              </a:spcAft>
              <a:buSzPts val="2000"/>
              <a:buChar char="❑"/>
              <a:defRPr/>
            </a:lvl1pPr>
            <a:lvl2pPr marL="914378" lvl="1" indent="-355591">
              <a:spcBef>
                <a:spcPts val="600"/>
              </a:spcBef>
              <a:spcAft>
                <a:spcPts val="0"/>
              </a:spcAft>
              <a:buSzPts val="2000"/>
              <a:buChar char="❏"/>
              <a:defRPr/>
            </a:lvl2pPr>
            <a:lvl3pPr marL="1371566" lvl="2" indent="-355591">
              <a:spcBef>
                <a:spcPts val="600"/>
              </a:spcBef>
              <a:spcAft>
                <a:spcPts val="0"/>
              </a:spcAft>
              <a:buSzPts val="2000"/>
              <a:buChar char="❏"/>
              <a:defRPr/>
            </a:lvl3pPr>
            <a:lvl4pPr marL="1828754" lvl="3" indent="-355591">
              <a:spcBef>
                <a:spcPts val="600"/>
              </a:spcBef>
              <a:spcAft>
                <a:spcPts val="0"/>
              </a:spcAft>
              <a:buSzPts val="2000"/>
              <a:buChar char="❏"/>
              <a:defRPr/>
            </a:lvl4pPr>
            <a:lvl5pPr marL="2285943" lvl="4" indent="-355591">
              <a:spcBef>
                <a:spcPts val="600"/>
              </a:spcBef>
              <a:spcAft>
                <a:spcPts val="0"/>
              </a:spcAft>
              <a:buSzPts val="2000"/>
              <a:buChar char="❏"/>
              <a:defRPr/>
            </a:lvl5pPr>
            <a:lvl6pPr marL="2743132" lvl="5" indent="-355591">
              <a:spcBef>
                <a:spcPts val="600"/>
              </a:spcBef>
              <a:spcAft>
                <a:spcPts val="0"/>
              </a:spcAft>
              <a:buSzPts val="2000"/>
              <a:buChar char="❏"/>
              <a:defRPr/>
            </a:lvl6pPr>
            <a:lvl7pPr marL="3200320" lvl="6" indent="-355591">
              <a:spcBef>
                <a:spcPts val="600"/>
              </a:spcBef>
              <a:spcAft>
                <a:spcPts val="0"/>
              </a:spcAft>
              <a:buSzPts val="2000"/>
              <a:buChar char="❏"/>
              <a:defRPr/>
            </a:lvl7pPr>
            <a:lvl8pPr marL="3657509" lvl="7" indent="-355591">
              <a:spcBef>
                <a:spcPts val="600"/>
              </a:spcBef>
              <a:spcAft>
                <a:spcPts val="0"/>
              </a:spcAft>
              <a:buSzPts val="2000"/>
              <a:buChar char="❏"/>
              <a:defRPr/>
            </a:lvl8pPr>
            <a:lvl9pPr marL="4114697" lvl="8" indent="-355591">
              <a:spcBef>
                <a:spcPts val="600"/>
              </a:spcBef>
              <a:spcAft>
                <a:spcPts val="0"/>
              </a:spcAft>
              <a:buSzPts val="2000"/>
              <a:buChar char="❏"/>
              <a:defRPr/>
            </a:lvl9pPr>
          </a:lstStyle>
          <a:p>
            <a:endParaRPr/>
          </a:p>
        </p:txBody>
      </p:sp>
      <p:sp>
        <p:nvSpPr>
          <p:cNvPr id="142" name="Google Shape;142;p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975400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6450" y="402700"/>
            <a:ext cx="3587400" cy="8568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76450" y="1524375"/>
            <a:ext cx="7591200" cy="29325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729400" y="4734075"/>
            <a:ext cx="414600" cy="409500"/>
          </a:xfrm>
          <a:prstGeom prst="rect">
            <a:avLst/>
          </a:prstGeom>
          <a:noFill/>
          <a:ln>
            <a:noFill/>
          </a:ln>
        </p:spPr>
        <p:txBody>
          <a:bodyPr spcFirstLastPara="1" wrap="square" lIns="0" tIns="0" rIns="0" bIns="0" anchor="ctr" anchorCtr="0">
            <a:noAutofit/>
          </a:bodyPr>
          <a:lstStyle>
            <a:lvl1pPr lvl="0" algn="ctr">
              <a:buNone/>
              <a:defRPr sz="1300">
                <a:solidFill>
                  <a:schemeClr val="dk2"/>
                </a:solidFill>
                <a:latin typeface="Montserrat Light"/>
                <a:ea typeface="Montserrat Light"/>
                <a:cs typeface="Montserrat Light"/>
                <a:sym typeface="Montserrat Light"/>
              </a:defRPr>
            </a:lvl1pPr>
            <a:lvl2pPr lvl="1" algn="ctr">
              <a:buNone/>
              <a:defRPr sz="1300">
                <a:solidFill>
                  <a:schemeClr val="dk2"/>
                </a:solidFill>
                <a:latin typeface="Montserrat Light"/>
                <a:ea typeface="Montserrat Light"/>
                <a:cs typeface="Montserrat Light"/>
                <a:sym typeface="Montserrat Light"/>
              </a:defRPr>
            </a:lvl2pPr>
            <a:lvl3pPr lvl="2" algn="ctr">
              <a:buNone/>
              <a:defRPr sz="1300">
                <a:solidFill>
                  <a:schemeClr val="dk2"/>
                </a:solidFill>
                <a:latin typeface="Montserrat Light"/>
                <a:ea typeface="Montserrat Light"/>
                <a:cs typeface="Montserrat Light"/>
                <a:sym typeface="Montserrat Light"/>
              </a:defRPr>
            </a:lvl3pPr>
            <a:lvl4pPr lvl="3" algn="ctr">
              <a:buNone/>
              <a:defRPr sz="1300">
                <a:solidFill>
                  <a:schemeClr val="dk2"/>
                </a:solidFill>
                <a:latin typeface="Montserrat Light"/>
                <a:ea typeface="Montserrat Light"/>
                <a:cs typeface="Montserrat Light"/>
                <a:sym typeface="Montserrat Light"/>
              </a:defRPr>
            </a:lvl4pPr>
            <a:lvl5pPr lvl="4" algn="ctr">
              <a:buNone/>
              <a:defRPr sz="1300">
                <a:solidFill>
                  <a:schemeClr val="dk2"/>
                </a:solidFill>
                <a:latin typeface="Montserrat Light"/>
                <a:ea typeface="Montserrat Light"/>
                <a:cs typeface="Montserrat Light"/>
                <a:sym typeface="Montserrat Light"/>
              </a:defRPr>
            </a:lvl5pPr>
            <a:lvl6pPr lvl="5" algn="ctr">
              <a:buNone/>
              <a:defRPr sz="1300">
                <a:solidFill>
                  <a:schemeClr val="dk2"/>
                </a:solidFill>
                <a:latin typeface="Montserrat Light"/>
                <a:ea typeface="Montserrat Light"/>
                <a:cs typeface="Montserrat Light"/>
                <a:sym typeface="Montserrat Light"/>
              </a:defRPr>
            </a:lvl6pPr>
            <a:lvl7pPr lvl="6" algn="ctr">
              <a:buNone/>
              <a:defRPr sz="1300">
                <a:solidFill>
                  <a:schemeClr val="dk2"/>
                </a:solidFill>
                <a:latin typeface="Montserrat Light"/>
                <a:ea typeface="Montserrat Light"/>
                <a:cs typeface="Montserrat Light"/>
                <a:sym typeface="Montserrat Light"/>
              </a:defRPr>
            </a:lvl7pPr>
            <a:lvl8pPr lvl="7" algn="ctr">
              <a:buNone/>
              <a:defRPr sz="1300">
                <a:solidFill>
                  <a:schemeClr val="dk2"/>
                </a:solidFill>
                <a:latin typeface="Montserrat Light"/>
                <a:ea typeface="Montserrat Light"/>
                <a:cs typeface="Montserrat Light"/>
                <a:sym typeface="Montserrat Light"/>
              </a:defRPr>
            </a:lvl8pPr>
            <a:lvl9pPr lvl="8" algn="ctr">
              <a:buNone/>
              <a:defRPr sz="1300">
                <a:solidFill>
                  <a:schemeClr val="dk2"/>
                </a:solidFill>
                <a:latin typeface="Montserrat Light"/>
                <a:ea typeface="Montserrat Light"/>
                <a:cs typeface="Montserrat Light"/>
                <a:sym typeface="Montserrat Light"/>
              </a:defRPr>
            </a:lvl9pPr>
          </a:lstStyle>
          <a:p>
            <a:pPr marL="0" lvl="0" indent="0" algn="ct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7" r:id="rId3"/>
    <p:sldLayoutId id="2147483659" r:id="rId4"/>
    <p:sldLayoutId id="2147483661"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outlook.uoregon.edu/owa/redir.aspx?C=SuHXe0PHbkC9c2QLdbZZvqkvCT3uJdAIZz9tOfRIa5siXufw4sL6w_zboVYE3PRbxr-J3cdFPeY.&amp;URL=mailto%3aspcarref%40uoregon.edu"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oregondigital.org/contact" TargetMode="External"/><Relationship Id="rId2" Type="http://schemas.openxmlformats.org/officeDocument/2006/relationships/hyperlink" Target="mailto:spcarref@uoregon.edu"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nc-sa/4.0/" TargetMode="External"/><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mellon.org/" TargetMode="External"/><Relationship Id="rId5" Type="http://schemas.openxmlformats.org/officeDocument/2006/relationships/hyperlink" Target="http://jsma.uoregon.edu/" TargetMode="External"/><Relationship Id="rId4" Type="http://schemas.openxmlformats.org/officeDocument/2006/relationships/hyperlink" Target="https://library.uoregon.edu/" TargetMode="External"/><Relationship Id="rId9" Type="http://schemas.openxmlformats.org/officeDocument/2006/relationships/hyperlink" Target="mailto:daphne@uoregon.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163641" y="1411281"/>
            <a:ext cx="6728920" cy="140335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UNITED COLLECTIONS</a:t>
            </a:r>
            <a:endParaRPr dirty="0"/>
          </a:p>
        </p:txBody>
      </p:sp>
      <p:sp>
        <p:nvSpPr>
          <p:cNvPr id="2" name="TextBox 1">
            <a:extLst>
              <a:ext uri="{FF2B5EF4-FFF2-40B4-BE49-F238E27FC236}">
                <a16:creationId xmlns:a16="http://schemas.microsoft.com/office/drawing/2014/main" id="{AFFE5998-EE64-FF4E-9892-9F16E91A514C}"/>
              </a:ext>
            </a:extLst>
          </p:cNvPr>
          <p:cNvSpPr txBox="1"/>
          <p:nvPr/>
        </p:nvSpPr>
        <p:spPr>
          <a:xfrm>
            <a:off x="163641" y="2400987"/>
            <a:ext cx="5219699" cy="307777"/>
          </a:xfrm>
          <a:prstGeom prst="rect">
            <a:avLst/>
          </a:prstGeom>
          <a:noFill/>
        </p:spPr>
        <p:txBody>
          <a:bodyPr wrap="none" rtlCol="0">
            <a:spAutoFit/>
          </a:bodyPr>
          <a:lstStyle/>
          <a:p>
            <a:r>
              <a:rPr lang="en-US" dirty="0"/>
              <a:t>Open Resources for Teaching Special and Museum Collections</a:t>
            </a:r>
          </a:p>
        </p:txBody>
      </p:sp>
      <p:pic>
        <p:nvPicPr>
          <p:cNvPr id="5" name="Picture 4">
            <a:extLst>
              <a:ext uri="{FF2B5EF4-FFF2-40B4-BE49-F238E27FC236}">
                <a16:creationId xmlns:a16="http://schemas.microsoft.com/office/drawing/2014/main" id="{3D8F2E7D-1AB7-8E4B-88EB-49BD32349028}"/>
              </a:ext>
            </a:extLst>
          </p:cNvPr>
          <p:cNvPicPr>
            <a:picLocks noChangeAspect="1"/>
          </p:cNvPicPr>
          <p:nvPr/>
        </p:nvPicPr>
        <p:blipFill>
          <a:blip r:embed="rId3"/>
          <a:stretch>
            <a:fillRect/>
          </a:stretch>
        </p:blipFill>
        <p:spPr>
          <a:xfrm>
            <a:off x="5861297" y="4687581"/>
            <a:ext cx="3148201" cy="314329"/>
          </a:xfrm>
          <a:prstGeom prst="rect">
            <a:avLst/>
          </a:prstGeom>
        </p:spPr>
      </p:pic>
    </p:spTree>
    <p:extLst>
      <p:ext uri="{BB962C8B-B14F-4D97-AF65-F5344CB8AC3E}">
        <p14:creationId xmlns:p14="http://schemas.microsoft.com/office/powerpoint/2010/main" val="113753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9225DB-E0D5-B64C-94C1-8BD971012F7C}"/>
              </a:ext>
            </a:extLst>
          </p:cNvPr>
          <p:cNvSpPr>
            <a:spLocks noGrp="1"/>
          </p:cNvSpPr>
          <p:nvPr>
            <p:ph type="sldNum" idx="12"/>
          </p:nvPr>
        </p:nvSpPr>
        <p:spPr/>
        <p:txBody>
          <a:bodyPr/>
          <a:lstStyle/>
          <a:p>
            <a:fld id="{00000000-1234-1234-1234-123412341234}" type="slidenum">
              <a:rPr lang="en" smtClean="0"/>
              <a:pPr/>
              <a:t>10</a:t>
            </a:fld>
            <a:endParaRPr lang="en" dirty="0"/>
          </a:p>
        </p:txBody>
      </p:sp>
      <p:pic>
        <p:nvPicPr>
          <p:cNvPr id="6" name="Picture 5" descr="library reading room. Large airy room with tall windows at left. There are low bookshevles built into the wall and lights hanging from the plastered ceiling. There are tables set up in the middle of the room with reading lights on them. ">
            <a:extLst>
              <a:ext uri="{FF2B5EF4-FFF2-40B4-BE49-F238E27FC236}">
                <a16:creationId xmlns:a16="http://schemas.microsoft.com/office/drawing/2014/main" id="{E8274380-F100-8B47-9606-3E29E60E54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99933" y="1036417"/>
            <a:ext cx="4560611" cy="3420458"/>
          </a:xfrm>
          <a:prstGeom prst="rect">
            <a:avLst/>
          </a:prstGeom>
          <a:effectLst>
            <a:outerShdw blurRad="127000" dist="38100" dir="2700000" algn="tl" rotWithShape="0">
              <a:prstClr val="black">
                <a:alpha val="40000"/>
              </a:prstClr>
            </a:outerShdw>
          </a:effectLst>
        </p:spPr>
      </p:pic>
      <p:pic>
        <p:nvPicPr>
          <p:cNvPr id="7" name="Picture 6" descr="library shelf with horizontal and vertical archival boxes">
            <a:extLst>
              <a:ext uri="{FF2B5EF4-FFF2-40B4-BE49-F238E27FC236}">
                <a16:creationId xmlns:a16="http://schemas.microsoft.com/office/drawing/2014/main" id="{D93DD0EC-0755-5549-85D1-AD7736F9D3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925" y="1019408"/>
            <a:ext cx="2578100" cy="3437467"/>
          </a:xfrm>
          <a:prstGeom prst="rect">
            <a:avLst/>
          </a:prstGeom>
          <a:effectLst>
            <a:outerShdw blurRad="127000" dist="38100" dir="2700000" algn="tl" rotWithShape="0">
              <a:prstClr val="black">
                <a:alpha val="40000"/>
              </a:prstClr>
            </a:outerShdw>
          </a:effectLst>
        </p:spPr>
      </p:pic>
      <p:sp>
        <p:nvSpPr>
          <p:cNvPr id="5" name="Rectangle 4">
            <a:extLst>
              <a:ext uri="{FF2B5EF4-FFF2-40B4-BE49-F238E27FC236}">
                <a16:creationId xmlns:a16="http://schemas.microsoft.com/office/drawing/2014/main" id="{26872E0E-F8B7-4844-A76B-B60B6BD7BC22}"/>
              </a:ext>
            </a:extLst>
          </p:cNvPr>
          <p:cNvSpPr/>
          <p:nvPr/>
        </p:nvSpPr>
        <p:spPr>
          <a:xfrm>
            <a:off x="-398554" y="4462948"/>
            <a:ext cx="3819386" cy="214482"/>
          </a:xfrm>
          <a:prstGeom prst="rect">
            <a:avLst/>
          </a:prstGeom>
        </p:spPr>
        <p:txBody>
          <a:bodyPr wrap="square">
            <a:spAutoFit/>
          </a:bodyPr>
          <a:lstStyle/>
          <a:p>
            <a:pPr algn="r">
              <a:lnSpc>
                <a:spcPct val="107000"/>
              </a:lnSpc>
            </a:pPr>
            <a:r>
              <a:rPr lang="en-US" sz="800" dirty="0"/>
              <a:t>Courtesy of UO Libraries</a:t>
            </a:r>
          </a:p>
        </p:txBody>
      </p:sp>
      <p:sp>
        <p:nvSpPr>
          <p:cNvPr id="8" name="Rectangle 7">
            <a:extLst>
              <a:ext uri="{FF2B5EF4-FFF2-40B4-BE49-F238E27FC236}">
                <a16:creationId xmlns:a16="http://schemas.microsoft.com/office/drawing/2014/main" id="{61F1D340-A9B3-8C48-9C8B-B13B7E542843}"/>
              </a:ext>
            </a:extLst>
          </p:cNvPr>
          <p:cNvSpPr/>
          <p:nvPr/>
        </p:nvSpPr>
        <p:spPr>
          <a:xfrm>
            <a:off x="4541741" y="4466206"/>
            <a:ext cx="3819386"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296350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CC05ED-B598-1845-A6A7-5EE6A48BD8D1}"/>
              </a:ext>
            </a:extLst>
          </p:cNvPr>
          <p:cNvSpPr>
            <a:spLocks noGrp="1"/>
          </p:cNvSpPr>
          <p:nvPr>
            <p:ph type="sldNum" idx="12"/>
          </p:nvPr>
        </p:nvSpPr>
        <p:spPr/>
        <p:txBody>
          <a:bodyPr/>
          <a:lstStyle/>
          <a:p>
            <a:fld id="{00000000-1234-1234-1234-123412341234}" type="slidenum">
              <a:rPr lang="en" smtClean="0"/>
              <a:pPr/>
              <a:t>11</a:t>
            </a:fld>
            <a:endParaRPr lang="en" dirty="0"/>
          </a:p>
        </p:txBody>
      </p:sp>
      <p:pic>
        <p:nvPicPr>
          <p:cNvPr id="6" name="Picture 5" descr="cement floor storage room with open pipes on ceiling. At rear is high density shelving on rollers. At left are shelves with large boxes for artwork stored flat. In the center of the room is a table with a plastic sheet over it and more of the large boxes at one end">
            <a:extLst>
              <a:ext uri="{FF2B5EF4-FFF2-40B4-BE49-F238E27FC236}">
                <a16:creationId xmlns:a16="http://schemas.microsoft.com/office/drawing/2014/main" id="{E3ABFB20-EA96-6B4B-A5CF-22E99A1337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3977" y="231753"/>
            <a:ext cx="6016046" cy="4512036"/>
          </a:xfrm>
          <a:prstGeom prst="rect">
            <a:avLst/>
          </a:prstGeom>
          <a:effectLst>
            <a:outerShdw blurRad="1270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CAD23251-D8D7-A14F-A4C8-CF29C7A2197E}"/>
              </a:ext>
            </a:extLst>
          </p:cNvPr>
          <p:cNvSpPr/>
          <p:nvPr/>
        </p:nvSpPr>
        <p:spPr>
          <a:xfrm>
            <a:off x="3033426" y="4749450"/>
            <a:ext cx="4621458" cy="177258"/>
          </a:xfrm>
          <a:prstGeom prst="rect">
            <a:avLst/>
          </a:prstGeom>
        </p:spPr>
        <p:txBody>
          <a:bodyPr wrap="square">
            <a:spAutoFit/>
          </a:bodyPr>
          <a:lstStyle/>
          <a:p>
            <a:pPr algn="r">
              <a:lnSpc>
                <a:spcPct val="107000"/>
              </a:lnSpc>
            </a:pPr>
            <a:r>
              <a:rPr lang="en-US" sz="800" dirty="0"/>
              <a:t>Courtesy of Jordan Schnitzer Museum of Art</a:t>
            </a:r>
          </a:p>
        </p:txBody>
      </p:sp>
    </p:spTree>
    <p:extLst>
      <p:ext uri="{BB962C8B-B14F-4D97-AF65-F5344CB8AC3E}">
        <p14:creationId xmlns:p14="http://schemas.microsoft.com/office/powerpoint/2010/main" val="4027347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B2CD7D-A519-854E-B02B-E672F33952AD}"/>
              </a:ext>
            </a:extLst>
          </p:cNvPr>
          <p:cNvSpPr>
            <a:spLocks noGrp="1"/>
          </p:cNvSpPr>
          <p:nvPr>
            <p:ph type="sldNum" idx="12"/>
          </p:nvPr>
        </p:nvSpPr>
        <p:spPr/>
        <p:txBody>
          <a:bodyPr/>
          <a:lstStyle/>
          <a:p>
            <a:fld id="{00000000-1234-1234-1234-123412341234}" type="slidenum">
              <a:rPr lang="en" smtClean="0"/>
              <a:pPr/>
              <a:t>12</a:t>
            </a:fld>
            <a:endParaRPr lang="en" dirty="0"/>
          </a:p>
        </p:txBody>
      </p:sp>
      <p:pic>
        <p:nvPicPr>
          <p:cNvPr id="8" name="Picture 7" descr="three part decorated wooden screen, Left and right panels are identical and have blue bordered intricate gold panels at top and on bottom half. The middle upper poitions are a detailed pictoral scene embroidered on light blue. The central panel has carved gold decorations on a light blue background and an elaborate scene above them.   ">
            <a:extLst>
              <a:ext uri="{FF2B5EF4-FFF2-40B4-BE49-F238E27FC236}">
                <a16:creationId xmlns:a16="http://schemas.microsoft.com/office/drawing/2014/main" id="{E174305C-2C4E-8C41-A472-A6C9C2039B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5162" y="0"/>
            <a:ext cx="3214523" cy="5143500"/>
          </a:xfrm>
          <a:prstGeom prst="rect">
            <a:avLst/>
          </a:prstGeom>
          <a:effectLst>
            <a:outerShdw blurRad="127000" dist="38100" dir="2700000" algn="tl" rotWithShape="0">
              <a:prstClr val="black">
                <a:alpha val="40000"/>
              </a:prstClr>
            </a:outerShdw>
          </a:effectLst>
        </p:spPr>
      </p:pic>
      <p:sp>
        <p:nvSpPr>
          <p:cNvPr id="10" name="TextBox 9">
            <a:extLst>
              <a:ext uri="{FF2B5EF4-FFF2-40B4-BE49-F238E27FC236}">
                <a16:creationId xmlns:a16="http://schemas.microsoft.com/office/drawing/2014/main" id="{7308CACA-5C70-AD4A-9EA9-6765F326BB8F}"/>
              </a:ext>
            </a:extLst>
          </p:cNvPr>
          <p:cNvSpPr txBox="1"/>
          <p:nvPr/>
        </p:nvSpPr>
        <p:spPr>
          <a:xfrm>
            <a:off x="3189883" y="-75"/>
            <a:ext cx="4007622" cy="1795107"/>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Wooden Screen with Floral Decoration and Inset Embroidered Panels</a:t>
            </a:r>
            <a:r>
              <a:rPr lang="en-US" sz="1600" dirty="0">
                <a:ea typeface="Times New Roman" panose="02020603050405020304" pitchFamily="18" charset="0"/>
                <a:cs typeface="Times New Roman" panose="02020603050405020304" pitchFamily="18" charset="0"/>
              </a:rPr>
              <a:t>, ca. 1875</a:t>
            </a:r>
          </a:p>
          <a:p>
            <a:pPr defTabSz="914378">
              <a:lnSpc>
                <a:spcPct val="107000"/>
              </a:lnSpc>
            </a:pPr>
            <a:r>
              <a:rPr lang="en-US" sz="1600" dirty="0"/>
              <a:t>H. 71-3/8 x W. 43-3/4 inches</a:t>
            </a:r>
          </a:p>
          <a:p>
            <a:pPr defTabSz="914378">
              <a:lnSpc>
                <a:spcPct val="107000"/>
              </a:lnSpc>
            </a:pPr>
            <a:endParaRPr lang="en-US" sz="800" dirty="0">
              <a:ea typeface="Times New Roman" panose="02020603050405020304" pitchFamily="18" charset="0"/>
              <a:cs typeface="Times New Roman" panose="02020603050405020304" pitchFamily="18" charset="0"/>
            </a:endParaRPr>
          </a:p>
          <a:p>
            <a:pPr defTabSz="914378">
              <a:lnSpc>
                <a:spcPct val="107000"/>
              </a:lnSpc>
            </a:pPr>
            <a:r>
              <a:rPr lang="en-US" sz="800" dirty="0"/>
              <a:t>(Detached) Three-panel folding screen (marriage) of carved, painted, lacquered and gilded wood with (unrelated) embroidered silk panels pinned behind openwork "frames”</a:t>
            </a:r>
          </a:p>
          <a:p>
            <a:pPr defTabSz="914378">
              <a:lnSpc>
                <a:spcPct val="107000"/>
              </a:lnSpc>
            </a:pPr>
            <a:r>
              <a:rPr lang="en-US" sz="800" dirty="0"/>
              <a:t>H. 71-3/8 x W. 43-3/4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a:t>
            </a:r>
            <a:r>
              <a:rPr lang="en-US" sz="800" dirty="0"/>
              <a:t>Gift of Mrs. Robert Ogle honoring Alfred S. V. Carpenter</a:t>
            </a:r>
            <a:r>
              <a:rPr lang="en-US" sz="800" dirty="0">
                <a:ea typeface="Times New Roman" panose="02020603050405020304" pitchFamily="18" charset="0"/>
                <a:cs typeface="Times New Roman" panose="02020603050405020304" pitchFamily="18" charset="0"/>
              </a:rPr>
              <a:t>, 1986.19</a:t>
            </a:r>
            <a:endParaRPr lang="en-US" sz="800" dirty="0"/>
          </a:p>
        </p:txBody>
      </p:sp>
      <p:pic>
        <p:nvPicPr>
          <p:cNvPr id="12" name="Picture 11" descr="multi-colored patchwork quilt made of rectangular blocks arranged in even columns with varying block heights. The black outline of a skull is overlain on the quilt. ">
            <a:extLst>
              <a:ext uri="{FF2B5EF4-FFF2-40B4-BE49-F238E27FC236}">
                <a16:creationId xmlns:a16="http://schemas.microsoft.com/office/drawing/2014/main" id="{C0C3960E-D8FF-FF41-B81B-143E91619CC3}"/>
              </a:ext>
            </a:extLst>
          </p:cNvPr>
          <p:cNvPicPr>
            <a:picLocks noChangeAspect="1"/>
          </p:cNvPicPr>
          <p:nvPr/>
        </p:nvPicPr>
        <p:blipFill>
          <a:blip r:embed="rId3"/>
          <a:stretch>
            <a:fillRect/>
          </a:stretch>
        </p:blipFill>
        <p:spPr>
          <a:xfrm>
            <a:off x="6027577" y="1983793"/>
            <a:ext cx="3116424" cy="3159708"/>
          </a:xfrm>
          <a:prstGeom prst="rect">
            <a:avLst/>
          </a:prstGeom>
          <a:effectLst>
            <a:outerShdw blurRad="127000" dist="38100" dir="2700000" algn="tl" rotWithShape="0">
              <a:prstClr val="black">
                <a:alpha val="40000"/>
              </a:prstClr>
            </a:outerShdw>
          </a:effectLst>
        </p:spPr>
      </p:pic>
      <p:sp>
        <p:nvSpPr>
          <p:cNvPr id="13" name="TextBox 12">
            <a:extLst>
              <a:ext uri="{FF2B5EF4-FFF2-40B4-BE49-F238E27FC236}">
                <a16:creationId xmlns:a16="http://schemas.microsoft.com/office/drawing/2014/main" id="{06F22199-B3B6-8D44-B7B0-76C01E5CDD39}"/>
              </a:ext>
            </a:extLst>
          </p:cNvPr>
          <p:cNvSpPr txBox="1"/>
          <p:nvPr/>
        </p:nvSpPr>
        <p:spPr>
          <a:xfrm>
            <a:off x="3327237" y="3480134"/>
            <a:ext cx="2636402" cy="1663404"/>
          </a:xfrm>
          <a:prstGeom prst="rect">
            <a:avLst/>
          </a:prstGeom>
          <a:noFill/>
        </p:spPr>
        <p:txBody>
          <a:bodyPr wrap="square" rtlCol="0">
            <a:spAutoFit/>
          </a:bodyPr>
          <a:lstStyle/>
          <a:p>
            <a:pPr algn="r" defTabSz="914378">
              <a:lnSpc>
                <a:spcPct val="107000"/>
              </a:lnSpc>
            </a:pPr>
            <a:r>
              <a:rPr lang="en-US" sz="1600" dirty="0">
                <a:ea typeface="Times New Roman" panose="02020603050405020304" pitchFamily="18" charset="0"/>
                <a:cs typeface="Times New Roman" panose="02020603050405020304" pitchFamily="18" charset="0"/>
              </a:rPr>
              <a:t>Miranda, Ibrahim</a:t>
            </a:r>
          </a:p>
          <a:p>
            <a:pPr algn="r" defTabSz="914378">
              <a:lnSpc>
                <a:spcPct val="107000"/>
              </a:lnSpc>
            </a:pPr>
            <a:r>
              <a:rPr lang="en-US" sz="1600" b="1" dirty="0">
                <a:ea typeface="Times New Roman" panose="02020603050405020304" pitchFamily="18" charset="0"/>
                <a:cs typeface="Times New Roman" panose="02020603050405020304" pitchFamily="18" charset="0"/>
              </a:rPr>
              <a:t>Sin titulo (Untitled)</a:t>
            </a:r>
            <a:r>
              <a:rPr lang="en-US" sz="1600" dirty="0">
                <a:ea typeface="Times New Roman" panose="02020603050405020304" pitchFamily="18" charset="0"/>
                <a:cs typeface="Times New Roman" panose="02020603050405020304" pitchFamily="18" charset="0"/>
              </a:rPr>
              <a:t>, 1998 </a:t>
            </a:r>
            <a:r>
              <a:rPr lang="en-US" sz="1600" dirty="0"/>
              <a:t>H. 54 x W. 56 inches</a:t>
            </a:r>
          </a:p>
          <a:p>
            <a:pPr algn="r" defTabSz="914378">
              <a:lnSpc>
                <a:spcPct val="107000"/>
              </a:lnSpc>
            </a:pPr>
            <a:endParaRPr lang="en-US" sz="800" dirty="0">
              <a:ea typeface="Times New Roman" panose="02020603050405020304" pitchFamily="18" charset="0"/>
              <a:cs typeface="Times New Roman" panose="02020603050405020304" pitchFamily="18" charset="0"/>
            </a:endParaRPr>
          </a:p>
          <a:p>
            <a:pPr algn="r" defTabSz="914378">
              <a:lnSpc>
                <a:spcPct val="107000"/>
              </a:lnSpc>
            </a:pPr>
            <a:r>
              <a:rPr lang="en-US" sz="800" dirty="0"/>
              <a:t>textile</a:t>
            </a:r>
          </a:p>
          <a:p>
            <a:pPr algn="r" defTabSz="914378">
              <a:lnSpc>
                <a:spcPct val="107000"/>
              </a:lnSpc>
            </a:pPr>
            <a:r>
              <a:rPr lang="en-US" sz="800" dirty="0"/>
              <a:t>H. 54 x W. 56 inches</a:t>
            </a:r>
          </a:p>
          <a:p>
            <a:pPr algn="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a:t>
            </a:r>
            <a:r>
              <a:rPr lang="en-US" sz="800" dirty="0"/>
              <a:t>Gift of Dr. and Mrs. Irwin R. Berman</a:t>
            </a:r>
            <a:r>
              <a:rPr lang="en-US" sz="800" dirty="0">
                <a:ea typeface="Times New Roman" panose="02020603050405020304" pitchFamily="18" charset="0"/>
                <a:cs typeface="Times New Roman" panose="02020603050405020304" pitchFamily="18" charset="0"/>
              </a:rPr>
              <a:t>, 2008.11.4</a:t>
            </a:r>
            <a:endParaRPr lang="en-US" sz="800" dirty="0"/>
          </a:p>
        </p:txBody>
      </p:sp>
    </p:spTree>
    <p:extLst>
      <p:ext uri="{BB962C8B-B14F-4D97-AF65-F5344CB8AC3E}">
        <p14:creationId xmlns:p14="http://schemas.microsoft.com/office/powerpoint/2010/main" val="13456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12F90B-E849-BB40-A93C-48172972D838}"/>
              </a:ext>
            </a:extLst>
          </p:cNvPr>
          <p:cNvSpPr>
            <a:spLocks noGrp="1"/>
          </p:cNvSpPr>
          <p:nvPr>
            <p:ph type="sldNum" idx="12"/>
          </p:nvPr>
        </p:nvSpPr>
        <p:spPr/>
        <p:txBody>
          <a:bodyPr/>
          <a:lstStyle/>
          <a:p>
            <a:fld id="{00000000-1234-1234-1234-123412341234}" type="slidenum">
              <a:rPr lang="en" smtClean="0"/>
              <a:pPr/>
              <a:t>13</a:t>
            </a:fld>
            <a:endParaRPr lang="en" dirty="0"/>
          </a:p>
        </p:txBody>
      </p:sp>
      <p:pic>
        <p:nvPicPr>
          <p:cNvPr id="6" name="Picture 5" descr="profile image of a woman. She is wearing a beaded headdress, beaded dress, bead necklaces, and beaded earrings. Her hair is in braids. ">
            <a:extLst>
              <a:ext uri="{FF2B5EF4-FFF2-40B4-BE49-F238E27FC236}">
                <a16:creationId xmlns:a16="http://schemas.microsoft.com/office/drawing/2014/main" id="{C278E4A0-DEC3-E448-9D3E-7CB7C993FD67}"/>
              </a:ext>
            </a:extLst>
          </p:cNvPr>
          <p:cNvPicPr>
            <a:picLocks noChangeAspect="1"/>
          </p:cNvPicPr>
          <p:nvPr/>
        </p:nvPicPr>
        <p:blipFill>
          <a:blip r:embed="rId2"/>
          <a:stretch>
            <a:fillRect/>
          </a:stretch>
        </p:blipFill>
        <p:spPr>
          <a:xfrm>
            <a:off x="93401" y="194372"/>
            <a:ext cx="3411800" cy="4810638"/>
          </a:xfrm>
          <a:prstGeom prst="rect">
            <a:avLst/>
          </a:prstGeom>
          <a:effectLst>
            <a:outerShdw blurRad="127000" dist="38100" dir="2700000" algn="tl" rotWithShape="0">
              <a:prstClr val="black">
                <a:alpha val="40000"/>
              </a:prstClr>
            </a:outerShdw>
          </a:effectLst>
        </p:spPr>
      </p:pic>
      <p:sp>
        <p:nvSpPr>
          <p:cNvPr id="7" name="TextBox 6">
            <a:extLst>
              <a:ext uri="{FF2B5EF4-FFF2-40B4-BE49-F238E27FC236}">
                <a16:creationId xmlns:a16="http://schemas.microsoft.com/office/drawing/2014/main" id="{D4462708-ECFB-454C-A3DA-EA32723428EB}"/>
              </a:ext>
            </a:extLst>
          </p:cNvPr>
          <p:cNvSpPr txBox="1"/>
          <p:nvPr/>
        </p:nvSpPr>
        <p:spPr>
          <a:xfrm>
            <a:off x="3696837" y="103357"/>
            <a:ext cx="4859333" cy="4062651"/>
          </a:xfrm>
          <a:prstGeom prst="rect">
            <a:avLst/>
          </a:prstGeom>
          <a:noFill/>
        </p:spPr>
        <p:txBody>
          <a:bodyPr wrap="square" rtlCol="0">
            <a:spAutoFit/>
          </a:bodyPr>
          <a:lstStyle/>
          <a:p>
            <a:r>
              <a:rPr lang="en-US" sz="2400" b="1" dirty="0"/>
              <a:t>Notice on UO Library Website</a:t>
            </a:r>
          </a:p>
          <a:p>
            <a:r>
              <a:rPr lang="en-US" sz="1800" dirty="0"/>
              <a:t>We request that anyone interested in doing research on the original Curtis folios and quartos in Special Collections and University Archives first consult the reprint volumes in the Paulson Reading Room or the online images. If a researcher still finds it necessary to see the original photogravures, he or she must submit a written request describing the research project and need to use the originals. Please send this request to </a:t>
            </a:r>
            <a:r>
              <a:rPr lang="en-US" sz="1800" u="sng" dirty="0">
                <a:hlinkClick r:id="rId3"/>
              </a:rPr>
              <a:t>spcarref@uoregon.edu</a:t>
            </a:r>
            <a:r>
              <a:rPr lang="en-US" sz="1800" dirty="0"/>
              <a:t>. Curatorial staff will review the request and work with the researcher.</a:t>
            </a:r>
          </a:p>
        </p:txBody>
      </p:sp>
      <p:sp>
        <p:nvSpPr>
          <p:cNvPr id="8" name="Rectangle 7">
            <a:extLst>
              <a:ext uri="{FF2B5EF4-FFF2-40B4-BE49-F238E27FC236}">
                <a16:creationId xmlns:a16="http://schemas.microsoft.com/office/drawing/2014/main" id="{8146C070-B2DE-7F44-87A2-71C2BB534DB6}"/>
              </a:ext>
            </a:extLst>
          </p:cNvPr>
          <p:cNvSpPr/>
          <p:nvPr/>
        </p:nvSpPr>
        <p:spPr>
          <a:xfrm>
            <a:off x="3679940" y="4481789"/>
            <a:ext cx="4572000" cy="584775"/>
          </a:xfrm>
          <a:prstGeom prst="rect">
            <a:avLst/>
          </a:prstGeom>
        </p:spPr>
        <p:txBody>
          <a:bodyPr>
            <a:spAutoFit/>
          </a:bodyPr>
          <a:lstStyle/>
          <a:p>
            <a:r>
              <a:rPr lang="en-US" sz="1600" dirty="0"/>
              <a:t>Edward Curtis, Wishham Bride, no. 281, 1910, photogravure, from "The North American Indian"</a:t>
            </a:r>
          </a:p>
        </p:txBody>
      </p:sp>
    </p:spTree>
    <p:extLst>
      <p:ext uri="{BB962C8B-B14F-4D97-AF65-F5344CB8AC3E}">
        <p14:creationId xmlns:p14="http://schemas.microsoft.com/office/powerpoint/2010/main" val="4224587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D25604-02F0-2B4E-AAD3-8EE4171E9D21}"/>
              </a:ext>
            </a:extLst>
          </p:cNvPr>
          <p:cNvSpPr>
            <a:spLocks noGrp="1"/>
          </p:cNvSpPr>
          <p:nvPr>
            <p:ph type="sldNum" idx="12"/>
          </p:nvPr>
        </p:nvSpPr>
        <p:spPr/>
        <p:txBody>
          <a:bodyPr/>
          <a:lstStyle/>
          <a:p>
            <a:fld id="{00000000-1234-1234-1234-123412341234}" type="slidenum">
              <a:rPr lang="en" smtClean="0"/>
              <a:pPr/>
              <a:t>14</a:t>
            </a:fld>
            <a:endParaRPr lang="en" dirty="0"/>
          </a:p>
        </p:txBody>
      </p:sp>
      <p:pic>
        <p:nvPicPr>
          <p:cNvPr id="6" name="Picture 5" descr="set of blue archival boxes on a shelf">
            <a:extLst>
              <a:ext uri="{FF2B5EF4-FFF2-40B4-BE49-F238E27FC236}">
                <a16:creationId xmlns:a16="http://schemas.microsoft.com/office/drawing/2014/main" id="{8623C011-2E1C-334A-BB66-8A03F9A397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7165" y="1289582"/>
            <a:ext cx="3714931" cy="3244850"/>
          </a:xfrm>
          <a:prstGeom prst="rect">
            <a:avLst/>
          </a:prstGeom>
          <a:effectLst>
            <a:outerShdw blurRad="127000" dist="38100" dir="2700000" algn="tl" rotWithShape="0">
              <a:prstClr val="black">
                <a:alpha val="40000"/>
              </a:prstClr>
            </a:outerShdw>
          </a:effectLst>
        </p:spPr>
      </p:pic>
      <p:pic>
        <p:nvPicPr>
          <p:cNvPr id="7" name="Picture 6" descr="opened box showing brightly colored handwritten pages from Kesey's journals in a special mat for easy handling. ">
            <a:extLst>
              <a:ext uri="{FF2B5EF4-FFF2-40B4-BE49-F238E27FC236}">
                <a16:creationId xmlns:a16="http://schemas.microsoft.com/office/drawing/2014/main" id="{8FF3565D-82C8-CD47-9648-F176B4E81A5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4354418" y="-18085"/>
            <a:ext cx="4291015" cy="4814019"/>
          </a:xfrm>
          <a:prstGeom prst="rect">
            <a:avLst/>
          </a:prstGeom>
          <a:effectLst>
            <a:outerShdw blurRad="127000" dist="38100" dir="2700000" algn="tl" rotWithShape="0">
              <a:prstClr val="black">
                <a:alpha val="40000"/>
              </a:prstClr>
            </a:outerShdw>
          </a:effectLst>
        </p:spPr>
      </p:pic>
      <p:sp>
        <p:nvSpPr>
          <p:cNvPr id="8" name="Rectangle 7">
            <a:extLst>
              <a:ext uri="{FF2B5EF4-FFF2-40B4-BE49-F238E27FC236}">
                <a16:creationId xmlns:a16="http://schemas.microsoft.com/office/drawing/2014/main" id="{D67ADF27-471C-3245-87BD-054B8518E46E}"/>
              </a:ext>
            </a:extLst>
          </p:cNvPr>
          <p:cNvSpPr/>
          <p:nvPr/>
        </p:nvSpPr>
        <p:spPr>
          <a:xfrm>
            <a:off x="221782" y="4540784"/>
            <a:ext cx="3819386" cy="214482"/>
          </a:xfrm>
          <a:prstGeom prst="rect">
            <a:avLst/>
          </a:prstGeom>
        </p:spPr>
        <p:txBody>
          <a:bodyPr wrap="square">
            <a:spAutoFit/>
          </a:bodyPr>
          <a:lstStyle/>
          <a:p>
            <a:pPr algn="r">
              <a:lnSpc>
                <a:spcPct val="107000"/>
              </a:lnSpc>
            </a:pPr>
            <a:r>
              <a:rPr lang="en-US" sz="800" dirty="0"/>
              <a:t>Courtesy of UO Libraries</a:t>
            </a:r>
          </a:p>
        </p:txBody>
      </p:sp>
      <p:sp>
        <p:nvSpPr>
          <p:cNvPr id="9" name="Rectangle 8">
            <a:extLst>
              <a:ext uri="{FF2B5EF4-FFF2-40B4-BE49-F238E27FC236}">
                <a16:creationId xmlns:a16="http://schemas.microsoft.com/office/drawing/2014/main" id="{98F5A02D-E528-3640-92FC-9C2478C79B67}"/>
              </a:ext>
            </a:extLst>
          </p:cNvPr>
          <p:cNvSpPr/>
          <p:nvPr/>
        </p:nvSpPr>
        <p:spPr>
          <a:xfrm>
            <a:off x="5182631" y="4541744"/>
            <a:ext cx="3819386" cy="214482"/>
          </a:xfrm>
          <a:prstGeom prst="rect">
            <a:avLst/>
          </a:prstGeom>
        </p:spPr>
        <p:txBody>
          <a:bodyPr wrap="square">
            <a:spAutoFit/>
          </a:bodyPr>
          <a:lstStyle/>
          <a:p>
            <a:pPr algn="r">
              <a:lnSpc>
                <a:spcPct val="107000"/>
              </a:lnSpc>
            </a:pPr>
            <a:r>
              <a:rPr lang="en-US" sz="800" dirty="0"/>
              <a:t>Courtesy of UO Libraries</a:t>
            </a:r>
          </a:p>
        </p:txBody>
      </p:sp>
    </p:spTree>
    <p:extLst>
      <p:ext uri="{BB962C8B-B14F-4D97-AF65-F5344CB8AC3E}">
        <p14:creationId xmlns:p14="http://schemas.microsoft.com/office/powerpoint/2010/main" val="1659651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856820" y="1310069"/>
            <a:ext cx="5305206" cy="1569660"/>
          </a:xfrm>
          <a:prstGeom prst="rect">
            <a:avLst/>
          </a:prstGeom>
        </p:spPr>
        <p:txBody>
          <a:bodyPr wrap="square">
            <a:spAutoFit/>
          </a:bodyPr>
          <a:lstStyle/>
          <a:p>
            <a:r>
              <a:rPr lang="en-US" sz="2400" b="1" dirty="0"/>
              <a:t>Discussion</a:t>
            </a:r>
          </a:p>
          <a:p>
            <a:r>
              <a:rPr lang="en-US" sz="1800" dirty="0"/>
              <a:t>Should anyone be allowed to see anything from the collections? </a:t>
            </a:r>
          </a:p>
          <a:p>
            <a:r>
              <a:rPr lang="en-US" sz="1800" dirty="0"/>
              <a:t>Should they be required to provide a reason for their interest?  </a:t>
            </a:r>
          </a:p>
        </p:txBody>
      </p:sp>
    </p:spTree>
    <p:extLst>
      <p:ext uri="{BB962C8B-B14F-4D97-AF65-F5344CB8AC3E}">
        <p14:creationId xmlns:p14="http://schemas.microsoft.com/office/powerpoint/2010/main" val="2310807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EEBC-E051-524B-99C8-B5498F401C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16</a:t>
            </a:fld>
            <a:endParaRPr lang="en" dirty="0"/>
          </a:p>
        </p:txBody>
      </p:sp>
      <p:sp>
        <p:nvSpPr>
          <p:cNvPr id="6" name="Rectangle 5">
            <a:extLst>
              <a:ext uri="{FF2B5EF4-FFF2-40B4-BE49-F238E27FC236}">
                <a16:creationId xmlns:a16="http://schemas.microsoft.com/office/drawing/2014/main" id="{DD9A2CD9-4124-5645-8AD3-0629D3F19A42}"/>
              </a:ext>
            </a:extLst>
          </p:cNvPr>
          <p:cNvSpPr/>
          <p:nvPr/>
        </p:nvSpPr>
        <p:spPr>
          <a:xfrm>
            <a:off x="2077178" y="1595556"/>
            <a:ext cx="4696155" cy="1569660"/>
          </a:xfrm>
          <a:prstGeom prst="rect">
            <a:avLst/>
          </a:prstGeom>
        </p:spPr>
        <p:txBody>
          <a:bodyPr wrap="square">
            <a:spAutoFit/>
          </a:bodyPr>
          <a:lstStyle/>
          <a:p>
            <a:r>
              <a:rPr lang="en-US" sz="4800" b="1" dirty="0">
                <a:latin typeface="Poppins" pitchFamily="2" charset="77"/>
                <a:cs typeface="Poppins" pitchFamily="2" charset="77"/>
              </a:rPr>
              <a:t>CONNECTING COLLECTIONS</a:t>
            </a:r>
            <a:endParaRPr lang="en-US" sz="4800" dirty="0">
              <a:latin typeface="Poppins" pitchFamily="2" charset="77"/>
              <a:cs typeface="Poppins" pitchFamily="2" charset="77"/>
            </a:endParaRPr>
          </a:p>
        </p:txBody>
      </p:sp>
    </p:spTree>
    <p:extLst>
      <p:ext uri="{BB962C8B-B14F-4D97-AF65-F5344CB8AC3E}">
        <p14:creationId xmlns:p14="http://schemas.microsoft.com/office/powerpoint/2010/main" val="3715428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FE070-D447-9F49-99E5-FC0A29D4F76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dirty="0"/>
          </a:p>
        </p:txBody>
      </p:sp>
      <p:pic>
        <p:nvPicPr>
          <p:cNvPr id="6" name="Picture 5" descr="special collections and univeristy archives website search screen with text on hours, background, and a search bar">
            <a:extLst>
              <a:ext uri="{FF2B5EF4-FFF2-40B4-BE49-F238E27FC236}">
                <a16:creationId xmlns:a16="http://schemas.microsoft.com/office/drawing/2014/main" id="{2BEEDFC6-52DF-684C-A22C-50FD71AE04D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315470" y="81747"/>
            <a:ext cx="3431507" cy="1950837"/>
          </a:xfrm>
          <a:prstGeom prst="rect">
            <a:avLst/>
          </a:prstGeom>
        </p:spPr>
      </p:pic>
      <p:pic>
        <p:nvPicPr>
          <p:cNvPr id="8" name="Picture 7" descr="oregon digital webpage with search bar at top, search categories at left, and orientation text at right">
            <a:extLst>
              <a:ext uri="{FF2B5EF4-FFF2-40B4-BE49-F238E27FC236}">
                <a16:creationId xmlns:a16="http://schemas.microsoft.com/office/drawing/2014/main" id="{53F60287-E35E-F143-B75D-8CCAC5C4C30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0724" y="2180193"/>
            <a:ext cx="3951994" cy="2516558"/>
          </a:xfrm>
          <a:prstGeom prst="rect">
            <a:avLst/>
          </a:prstGeom>
        </p:spPr>
      </p:pic>
      <p:pic>
        <p:nvPicPr>
          <p:cNvPr id="10" name="Picture 9" descr="Capture of the main google search screen">
            <a:extLst>
              <a:ext uri="{FF2B5EF4-FFF2-40B4-BE49-F238E27FC236}">
                <a16:creationId xmlns:a16="http://schemas.microsoft.com/office/drawing/2014/main" id="{36035AD6-0DA0-A245-AD94-AC0F126F8F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14599" y="457784"/>
            <a:ext cx="2777067" cy="1574800"/>
          </a:xfrm>
          <a:prstGeom prst="rect">
            <a:avLst/>
          </a:prstGeom>
        </p:spPr>
      </p:pic>
      <p:pic>
        <p:nvPicPr>
          <p:cNvPr id="4" name="Picture 3" descr="JSMA online collections portal with browsing categories at left, a search bar, and example images of collections at right">
            <a:extLst>
              <a:ext uri="{FF2B5EF4-FFF2-40B4-BE49-F238E27FC236}">
                <a16:creationId xmlns:a16="http://schemas.microsoft.com/office/drawing/2014/main" id="{A4B4186D-F318-6E41-B1FB-B9DE0BB05B4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60579" y="2180193"/>
            <a:ext cx="2228193" cy="2878417"/>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1469476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7E2239-AAB9-7E42-B65A-B71359646CE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dirty="0"/>
          </a:p>
        </p:txBody>
      </p:sp>
      <p:pic>
        <p:nvPicPr>
          <p:cNvPr id="4" name="Picture 3" descr="Boren, Lemuel Evans, 1879-1961.&#10;Papers, 1899-1920, 1 folder: A 223&#10;Photographs, 2 boxes: PH226&#10;Boren was born in Short Mountain, TN, and served in the 4th Tennessee Infantry, U.S.V., 1898, and the 38th Infantry, U.S.V., 1899. He was stationed in Cuba and the Philippine Islands. In 1901 he was appointed inspector in the Philippine Constabulary. He was promoted to major, and resigned in 1909.&#10;The papers consist of diaries, 1903-1911, and misc. papers, 1899-1920. The diaries cover Boren's Constabulary service.&#10;&#10;Bowen, Burton Ebenezer, 1876-1962.&#10;Misc. papers, 1906-1960, 1 folder: A247.&#10;Army officer. The papers include diaries, medals, photographs, and misc. papers. &#10;&#10;Branson, Don P., 1882-&#10;Manuscript, 1 folder, CB B7&#10;Recollections of Service in the Philippine Constabulary, 1907-1915. Various pages, beginning with Chapter 3, of a longer reminiscence.">
            <a:extLst>
              <a:ext uri="{FF2B5EF4-FFF2-40B4-BE49-F238E27FC236}">
                <a16:creationId xmlns:a16="http://schemas.microsoft.com/office/drawing/2014/main" id="{400B3AD4-A947-7B43-A0DA-CF9BB6564C36}"/>
              </a:ext>
            </a:extLst>
          </p:cNvPr>
          <p:cNvPicPr>
            <a:picLocks noChangeAspect="1"/>
          </p:cNvPicPr>
          <p:nvPr/>
        </p:nvPicPr>
        <p:blipFill>
          <a:blip r:embed="rId2"/>
          <a:stretch>
            <a:fillRect/>
          </a:stretch>
        </p:blipFill>
        <p:spPr>
          <a:xfrm>
            <a:off x="1861354" y="399393"/>
            <a:ext cx="5725122" cy="4193627"/>
          </a:xfrm>
          <a:prstGeom prst="rect">
            <a:avLst/>
          </a:prstGeom>
          <a:effectLst>
            <a:outerShdw blurRad="127000" dist="38100" dir="2700000" algn="tl" rotWithShape="0">
              <a:prstClr val="black">
                <a:alpha val="40000"/>
              </a:prstClr>
            </a:outerShdw>
          </a:effectLst>
        </p:spPr>
      </p:pic>
      <p:sp>
        <p:nvSpPr>
          <p:cNvPr id="6" name="Rectangle 5" descr="Boren, Lemuel Evans, 1879-1961.&#10;Papers, 1899-1920, 1 folder: A 223&#10;Photographs, 2 boxes: PH226&#10;Boren was born in Short Mountain, TN, and served in the 4th Tennessee Infantry, U.S.V., 1898, and the 38th Infantry, U.S.V., 1899. He was stationed in Cuba and the Philippine Islands. In 1901 he was appointed inspector in the Philippine Constabulary. He was promoted to major, and resigned in 1909.&#10;The papers consist of diaries, 1903-1911, and misc. papers, 1899-1920. The diaries cover Boren's Constabulary service.&#10;&#10;Bowen, Burton Ebenezer, 1876-1962.&#10;Misc. papers, 1906-1960, 1 folder: A247.&#10;Army officer. The papers include diaries, medals, photographs, and misc. papers. &#10;&#10;Branson, Don P., 1882-&#10;Manuscript, 1 folder, CB B7&#10;Recollections of Service in the Philippine Constabulary, 1907-1915. Various pages, beginning with Chapter 3, of a longer reminiscence.">
            <a:extLst>
              <a:ext uri="{FF2B5EF4-FFF2-40B4-BE49-F238E27FC236}">
                <a16:creationId xmlns:a16="http://schemas.microsoft.com/office/drawing/2014/main" id="{57D3CF9A-A8A9-AE48-8BB2-992A56BD954F}"/>
              </a:ext>
            </a:extLst>
          </p:cNvPr>
          <p:cNvSpPr/>
          <p:nvPr/>
        </p:nvSpPr>
        <p:spPr>
          <a:xfrm>
            <a:off x="4433857" y="4611682"/>
            <a:ext cx="4572000" cy="215444"/>
          </a:xfrm>
          <a:prstGeom prst="rect">
            <a:avLst/>
          </a:prstGeom>
        </p:spPr>
        <p:txBody>
          <a:bodyPr>
            <a:spAutoFit/>
          </a:bodyPr>
          <a:lstStyle/>
          <a:p>
            <a:r>
              <a:rPr lang="en-US" sz="800" dirty="0"/>
              <a:t>https://researchguides.uoregon.edu/scua-military-conflicts/philippine</a:t>
            </a:r>
          </a:p>
        </p:txBody>
      </p:sp>
    </p:spTree>
    <p:extLst>
      <p:ext uri="{BB962C8B-B14F-4D97-AF65-F5344CB8AC3E}">
        <p14:creationId xmlns:p14="http://schemas.microsoft.com/office/powerpoint/2010/main" val="2479818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F813A0-5B81-254D-8B24-BDF51661CB87}"/>
              </a:ext>
            </a:extLst>
          </p:cNvPr>
          <p:cNvSpPr>
            <a:spLocks noGrp="1"/>
          </p:cNvSpPr>
          <p:nvPr>
            <p:ph type="sldNum" idx="12"/>
          </p:nvPr>
        </p:nvSpPr>
        <p:spPr/>
        <p:txBody>
          <a:bodyPr/>
          <a:lstStyle/>
          <a:p>
            <a:fld id="{00000000-1234-1234-1234-123412341234}" type="slidenum">
              <a:rPr lang="en" smtClean="0"/>
              <a:pPr/>
              <a:t>19</a:t>
            </a:fld>
            <a:endParaRPr lang="en" dirty="0"/>
          </a:p>
        </p:txBody>
      </p:sp>
      <p:sp>
        <p:nvSpPr>
          <p:cNvPr id="8" name="Rectangle 7">
            <a:extLst>
              <a:ext uri="{FF2B5EF4-FFF2-40B4-BE49-F238E27FC236}">
                <a16:creationId xmlns:a16="http://schemas.microsoft.com/office/drawing/2014/main" id="{3D20BC55-E8F4-1E47-BF08-7EC4755CCCFD}"/>
              </a:ext>
            </a:extLst>
          </p:cNvPr>
          <p:cNvSpPr/>
          <p:nvPr/>
        </p:nvSpPr>
        <p:spPr>
          <a:xfrm>
            <a:off x="6504542" y="3324720"/>
            <a:ext cx="2434185" cy="1508105"/>
          </a:xfrm>
          <a:prstGeom prst="rect">
            <a:avLst/>
          </a:prstGeom>
        </p:spPr>
        <p:txBody>
          <a:bodyPr wrap="square">
            <a:spAutoFit/>
          </a:bodyPr>
          <a:lstStyle/>
          <a:p>
            <a:r>
              <a:rPr lang="en-US" sz="1600" dirty="0"/>
              <a:t>A Quiet Game Of Draw - Umatilla Tribe, 1900-1910</a:t>
            </a:r>
          </a:p>
          <a:p>
            <a:endParaRPr lang="en-US" sz="1200" dirty="0"/>
          </a:p>
          <a:p>
            <a:r>
              <a:rPr lang="en-US" sz="800" dirty="0"/>
              <a:t>Moorhouse (Major Lee) Photographs, PH036 / A82, Box 210, Special Collections &amp; University Archives, University of Oregon Libraries, Eugene, Oregon</a:t>
            </a:r>
          </a:p>
        </p:txBody>
      </p:sp>
      <p:pic>
        <p:nvPicPr>
          <p:cNvPr id="3" name="Picture 2" descr="Four Native American men, identified as members of the Umatilla tribe, are seated on a blanket in front of a tipi. They are playing poker. The four men are wearing hats and Euro-American clothing. Two of the men are wearing their hair in braids. A bottle has been placed in front of one of the men.A quiet game of draw--Umatilla tribe [Four Umatilla Indians playing poker on blanket outside tipi.]">
            <a:extLst>
              <a:ext uri="{FF2B5EF4-FFF2-40B4-BE49-F238E27FC236}">
                <a16:creationId xmlns:a16="http://schemas.microsoft.com/office/drawing/2014/main" id="{89F2EECA-3C25-974D-856B-0845CD8523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1" y="173856"/>
            <a:ext cx="6350735" cy="4585951"/>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4064817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163640" y="1411281"/>
            <a:ext cx="8219964" cy="140335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ACCESSING COLLECTIONS</a:t>
            </a:r>
            <a:endParaRPr dirty="0"/>
          </a:p>
        </p:txBody>
      </p:sp>
      <p:sp>
        <p:nvSpPr>
          <p:cNvPr id="2" name="TextBox 1">
            <a:extLst>
              <a:ext uri="{FF2B5EF4-FFF2-40B4-BE49-F238E27FC236}">
                <a16:creationId xmlns:a16="http://schemas.microsoft.com/office/drawing/2014/main" id="{AFFE5998-EE64-FF4E-9892-9F16E91A514C}"/>
              </a:ext>
            </a:extLst>
          </p:cNvPr>
          <p:cNvSpPr txBox="1"/>
          <p:nvPr/>
        </p:nvSpPr>
        <p:spPr>
          <a:xfrm>
            <a:off x="163641" y="2400987"/>
            <a:ext cx="2204450" cy="307777"/>
          </a:xfrm>
          <a:prstGeom prst="rect">
            <a:avLst/>
          </a:prstGeom>
          <a:noFill/>
        </p:spPr>
        <p:txBody>
          <a:bodyPr wrap="none" rtlCol="0">
            <a:spAutoFit/>
          </a:bodyPr>
          <a:lstStyle/>
          <a:p>
            <a:r>
              <a:rPr lang="en-US" dirty="0"/>
              <a:t>Who are Collections For?</a:t>
            </a:r>
          </a:p>
        </p:txBody>
      </p:sp>
      <p:pic>
        <p:nvPicPr>
          <p:cNvPr id="5" name="Picture 4">
            <a:extLst>
              <a:ext uri="{FF2B5EF4-FFF2-40B4-BE49-F238E27FC236}">
                <a16:creationId xmlns:a16="http://schemas.microsoft.com/office/drawing/2014/main" id="{3D8F2E7D-1AB7-8E4B-88EB-49BD32349028}"/>
              </a:ext>
            </a:extLst>
          </p:cNvPr>
          <p:cNvPicPr>
            <a:picLocks noChangeAspect="1"/>
          </p:cNvPicPr>
          <p:nvPr/>
        </p:nvPicPr>
        <p:blipFill>
          <a:blip r:embed="rId3"/>
          <a:stretch>
            <a:fillRect/>
          </a:stretch>
        </p:blipFill>
        <p:spPr>
          <a:xfrm>
            <a:off x="5861297" y="4687581"/>
            <a:ext cx="3148201" cy="314329"/>
          </a:xfrm>
          <a:prstGeom prst="rect">
            <a:avLst/>
          </a:prstGeom>
        </p:spPr>
      </p:pic>
    </p:spTree>
    <p:extLst>
      <p:ext uri="{BB962C8B-B14F-4D97-AF65-F5344CB8AC3E}">
        <p14:creationId xmlns:p14="http://schemas.microsoft.com/office/powerpoint/2010/main" val="152142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885483" y="1204548"/>
            <a:ext cx="5158784" cy="2400657"/>
          </a:xfrm>
          <a:prstGeom prst="rect">
            <a:avLst/>
          </a:prstGeom>
        </p:spPr>
        <p:txBody>
          <a:bodyPr wrap="square">
            <a:spAutoFit/>
          </a:bodyPr>
          <a:lstStyle/>
          <a:p>
            <a:r>
              <a:rPr lang="en-US" sz="2400" b="1" dirty="0"/>
              <a:t>Activity: </a:t>
            </a:r>
          </a:p>
          <a:p>
            <a:r>
              <a:rPr lang="en-US" sz="1800" dirty="0"/>
              <a:t>For each example collection housed by the Jordan Schnitzer Museum of Art and UO Libraries Special Collections, identify an audience that might be interested in the collection and propose a method that might be used to raise awareness of the collection among that group.</a:t>
            </a:r>
            <a:endParaRPr lang="en-US" sz="2400" dirty="0"/>
          </a:p>
        </p:txBody>
      </p:sp>
    </p:spTree>
    <p:extLst>
      <p:ext uri="{BB962C8B-B14F-4D97-AF65-F5344CB8AC3E}">
        <p14:creationId xmlns:p14="http://schemas.microsoft.com/office/powerpoint/2010/main" val="849667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D5FB78-9B97-9B41-8D36-D02AE3626533}"/>
              </a:ext>
            </a:extLst>
          </p:cNvPr>
          <p:cNvSpPr>
            <a:spLocks noGrp="1"/>
          </p:cNvSpPr>
          <p:nvPr>
            <p:ph type="sldNum" idx="12"/>
          </p:nvPr>
        </p:nvSpPr>
        <p:spPr/>
        <p:txBody>
          <a:bodyPr/>
          <a:lstStyle/>
          <a:p>
            <a:fld id="{00000000-1234-1234-1234-123412341234}" type="slidenum">
              <a:rPr lang="en" smtClean="0"/>
              <a:pPr/>
              <a:t>21</a:t>
            </a:fld>
            <a:endParaRPr lang="en" dirty="0"/>
          </a:p>
        </p:txBody>
      </p:sp>
      <p:pic>
        <p:nvPicPr>
          <p:cNvPr id="6" name="Picture 5" descr="Dear Joanna,&#10;Your letter was more appreciated than I can tell you. &#10;&#10;But holy peanutbutter, dear writer--do you imagine that anyone with half a functional neurone can read your work and not have his fingers smoked by the bitter, multi-layered anger in it?&#10;&#10;It smells revolutionary-- no, wait, not &quot;revolutionary.&quot; Not the usual. It smells and smoulders like a volcano buried so long and deadly it is just beginning to wonder if it can explode. Fantastic anger. Like the writer is watching every word, saying Cool it, cool it, don't say it.&#10;I don't have a sample of your work in my duffle in this broken-down forest, if I had maybe I could show you some of the pages where the sentences feel actually bitten off. ">
            <a:extLst>
              <a:ext uri="{FF2B5EF4-FFF2-40B4-BE49-F238E27FC236}">
                <a16:creationId xmlns:a16="http://schemas.microsoft.com/office/drawing/2014/main" id="{1D2AA909-C669-1345-8FAD-834D188A310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6848" y="2251716"/>
            <a:ext cx="5985529" cy="2711467"/>
          </a:xfrm>
          <a:prstGeom prst="rect">
            <a:avLst/>
          </a:prstGeom>
          <a:effectLst>
            <a:outerShdw blurRad="127000" dist="38100" dir="2700000" algn="tl" rotWithShape="0">
              <a:prstClr val="black">
                <a:alpha val="40000"/>
              </a:prstClr>
            </a:outerShdw>
          </a:effectLst>
        </p:spPr>
      </p:pic>
      <p:sp>
        <p:nvSpPr>
          <p:cNvPr id="7" name="Rectangle 6">
            <a:extLst>
              <a:ext uri="{FF2B5EF4-FFF2-40B4-BE49-F238E27FC236}">
                <a16:creationId xmlns:a16="http://schemas.microsoft.com/office/drawing/2014/main" id="{F6E3BB2C-B061-914A-B680-40C9A844937D}"/>
              </a:ext>
            </a:extLst>
          </p:cNvPr>
          <p:cNvSpPr/>
          <p:nvPr/>
        </p:nvSpPr>
        <p:spPr>
          <a:xfrm>
            <a:off x="6227025" y="4329945"/>
            <a:ext cx="2577023" cy="707886"/>
          </a:xfrm>
          <a:prstGeom prst="rect">
            <a:avLst/>
          </a:prstGeom>
        </p:spPr>
        <p:txBody>
          <a:bodyPr wrap="square">
            <a:spAutoFit/>
          </a:bodyPr>
          <a:lstStyle/>
          <a:p>
            <a:r>
              <a:rPr lang="en-US" sz="800" dirty="0">
                <a:solidFill>
                  <a:schemeClr val="tx1"/>
                </a:solidFill>
                <a:latin typeface="Gudea"/>
              </a:rPr>
              <a:t>Tiptree, James Jr. [Sheldon, Alice] [f02] [004], </a:t>
            </a:r>
            <a:r>
              <a:rPr lang="en-US" sz="800" dirty="0">
                <a:solidFill>
                  <a:schemeClr val="tx1"/>
                </a:solidFill>
              </a:rPr>
              <a:t>1973-08/1973-09, </a:t>
            </a:r>
            <a:endParaRPr lang="en-US" sz="800" dirty="0">
              <a:solidFill>
                <a:schemeClr val="tx1"/>
              </a:solidFill>
              <a:latin typeface="Gudea"/>
            </a:endParaRPr>
          </a:p>
          <a:p>
            <a:r>
              <a:rPr lang="en-US" sz="800" dirty="0">
                <a:solidFill>
                  <a:schemeClr val="tx1"/>
                </a:solidFill>
              </a:rPr>
              <a:t>Joanna Russ papers, 1968-1989, Coll 261, Box 10, Folder 26, Special Collections &amp; University Archives, University of Oregon Libraries, Eugene, Oregon </a:t>
            </a:r>
          </a:p>
        </p:txBody>
      </p:sp>
      <p:sp>
        <p:nvSpPr>
          <p:cNvPr id="8" name="Text Placeholder 1">
            <a:extLst>
              <a:ext uri="{FF2B5EF4-FFF2-40B4-BE49-F238E27FC236}">
                <a16:creationId xmlns:a16="http://schemas.microsoft.com/office/drawing/2014/main" id="{7F4A9343-1839-FB46-8B9E-2647B8281770}"/>
              </a:ext>
            </a:extLst>
          </p:cNvPr>
          <p:cNvSpPr txBox="1">
            <a:spLocks/>
          </p:cNvSpPr>
          <p:nvPr/>
        </p:nvSpPr>
        <p:spPr>
          <a:xfrm>
            <a:off x="577516" y="201613"/>
            <a:ext cx="7950468" cy="29479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101600" indent="0" algn="ctr">
              <a:buFont typeface="Montserrat Light"/>
              <a:buNone/>
            </a:pPr>
            <a:r>
              <a:rPr lang="en-US" sz="2400" b="1" dirty="0">
                <a:latin typeface="+mn-lt"/>
              </a:rPr>
              <a:t>FEMINIST SCIENCE FICTION</a:t>
            </a:r>
          </a:p>
          <a:p>
            <a:pPr marL="101600" indent="0">
              <a:lnSpc>
                <a:spcPct val="100000"/>
              </a:lnSpc>
              <a:buNone/>
            </a:pPr>
            <a:r>
              <a:rPr lang="en-US" sz="1800" dirty="0">
                <a:latin typeface="+mn-lt"/>
              </a:rPr>
              <a:t>The UO Libraries Special Collections holds the papers of many prominent feminist science fiction writers, including Ursula Le Guin, Joanna Russ, James Tiptree, Jr. (Alice Sheldon), Kate Wilhelm, Sally Gearhart, Vonda McIntyre, and more.</a:t>
            </a:r>
          </a:p>
        </p:txBody>
      </p:sp>
    </p:spTree>
    <p:extLst>
      <p:ext uri="{BB962C8B-B14F-4D97-AF65-F5344CB8AC3E}">
        <p14:creationId xmlns:p14="http://schemas.microsoft.com/office/powerpoint/2010/main" val="3294934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D5FB78-9B97-9B41-8D36-D02AE3626533}"/>
              </a:ext>
            </a:extLst>
          </p:cNvPr>
          <p:cNvSpPr>
            <a:spLocks noGrp="1"/>
          </p:cNvSpPr>
          <p:nvPr>
            <p:ph type="sldNum" idx="12"/>
          </p:nvPr>
        </p:nvSpPr>
        <p:spPr/>
        <p:txBody>
          <a:bodyPr/>
          <a:lstStyle/>
          <a:p>
            <a:fld id="{00000000-1234-1234-1234-123412341234}" type="slidenum">
              <a:rPr lang="en" smtClean="0"/>
              <a:pPr/>
              <a:t>22</a:t>
            </a:fld>
            <a:endParaRPr lang="en" dirty="0"/>
          </a:p>
        </p:txBody>
      </p:sp>
      <p:sp>
        <p:nvSpPr>
          <p:cNvPr id="8" name="Text Placeholder 1">
            <a:extLst>
              <a:ext uri="{FF2B5EF4-FFF2-40B4-BE49-F238E27FC236}">
                <a16:creationId xmlns:a16="http://schemas.microsoft.com/office/drawing/2014/main" id="{7F4A9343-1839-FB46-8B9E-2647B8281770}"/>
              </a:ext>
            </a:extLst>
          </p:cNvPr>
          <p:cNvSpPr txBox="1">
            <a:spLocks/>
          </p:cNvSpPr>
          <p:nvPr/>
        </p:nvSpPr>
        <p:spPr>
          <a:xfrm>
            <a:off x="4011761" y="0"/>
            <a:ext cx="4514784" cy="29479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101600" indent="0">
              <a:buFont typeface="Montserrat Light"/>
              <a:buNone/>
            </a:pPr>
            <a:r>
              <a:rPr lang="en-US" sz="2400" b="1" dirty="0">
                <a:latin typeface="+mn-lt"/>
              </a:rPr>
              <a:t>RUSSIAN ICONS</a:t>
            </a:r>
          </a:p>
          <a:p>
            <a:pPr marL="101600" indent="0">
              <a:lnSpc>
                <a:spcPct val="100000"/>
              </a:lnSpc>
              <a:buNone/>
            </a:pPr>
            <a:r>
              <a:rPr lang="en-US" sz="1800" dirty="0">
                <a:latin typeface="+mn-lt"/>
              </a:rPr>
              <a:t>The Jordan Schnitzer Museum of Art holds a collection of Russian icons and religious objects such as crucifixes that date from the 15</a:t>
            </a:r>
            <a:r>
              <a:rPr lang="en-US" sz="1800" baseline="30000" dirty="0">
                <a:latin typeface="+mn-lt"/>
              </a:rPr>
              <a:t>th</a:t>
            </a:r>
            <a:r>
              <a:rPr lang="en-US" sz="1800" dirty="0">
                <a:latin typeface="+mn-lt"/>
              </a:rPr>
              <a:t> through the 20</a:t>
            </a:r>
            <a:r>
              <a:rPr lang="en-US" sz="1800" baseline="30000" dirty="0">
                <a:latin typeface="+mn-lt"/>
              </a:rPr>
              <a:t>th</a:t>
            </a:r>
            <a:r>
              <a:rPr lang="en-US" sz="1800" dirty="0">
                <a:latin typeface="+mn-lt"/>
              </a:rPr>
              <a:t> century. </a:t>
            </a:r>
          </a:p>
        </p:txBody>
      </p:sp>
      <p:pic>
        <p:nvPicPr>
          <p:cNvPr id="3" name="Picture 2" descr="portrait image of saint nicholas. He has a long gray beard, a mustache, and hair, and is wearing a round pattered hat. His robe is white and he wears a yellow shawl over it. His right had is raised in blessing and his left hand holds an open book with writing in Russian. ">
            <a:extLst>
              <a:ext uri="{FF2B5EF4-FFF2-40B4-BE49-F238E27FC236}">
                <a16:creationId xmlns:a16="http://schemas.microsoft.com/office/drawing/2014/main" id="{98733A2C-32AD-2A4E-9E81-E30A76ABA4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008" y="0"/>
            <a:ext cx="4033483" cy="5143500"/>
          </a:xfrm>
          <a:prstGeom prst="rect">
            <a:avLst/>
          </a:prstGeom>
          <a:effectLst>
            <a:outerShdw blurRad="127000" dist="38100" dir="2700000" algn="tl" rotWithShape="0">
              <a:prstClr val="black">
                <a:alpha val="40000"/>
              </a:prstClr>
            </a:outerShdw>
          </a:effectLst>
        </p:spPr>
      </p:pic>
      <p:sp>
        <p:nvSpPr>
          <p:cNvPr id="9" name="TextBox 8">
            <a:extLst>
              <a:ext uri="{FF2B5EF4-FFF2-40B4-BE49-F238E27FC236}">
                <a16:creationId xmlns:a16="http://schemas.microsoft.com/office/drawing/2014/main" id="{86CB817E-83B5-8C44-B49C-4EC3CA036DF9}"/>
              </a:ext>
            </a:extLst>
          </p:cNvPr>
          <p:cNvSpPr txBox="1"/>
          <p:nvPr/>
        </p:nvSpPr>
        <p:spPr>
          <a:xfrm>
            <a:off x="4011761" y="4270504"/>
            <a:ext cx="3318935" cy="741293"/>
          </a:xfrm>
          <a:prstGeom prst="rect">
            <a:avLst/>
          </a:prstGeom>
          <a:noFill/>
        </p:spPr>
        <p:txBody>
          <a:bodyPr wrap="square" rtlCol="0">
            <a:spAutoFit/>
          </a:bodyPr>
          <a:lstStyle/>
          <a:p>
            <a:pPr defTabSz="914378">
              <a:lnSpc>
                <a:spcPct val="107000"/>
              </a:lnSpc>
            </a:pPr>
            <a:r>
              <a:rPr lang="en-US" sz="800" b="1" dirty="0">
                <a:ea typeface="Times New Roman" panose="02020603050405020304" pitchFamily="18" charset="0"/>
                <a:cs typeface="Times New Roman" panose="02020603050405020304" pitchFamily="18" charset="0"/>
              </a:rPr>
              <a:t>Saint Nicholas the Wonderworker </a:t>
            </a:r>
            <a:r>
              <a:rPr lang="en-US" sz="800" dirty="0">
                <a:ea typeface="Times New Roman" panose="02020603050405020304" pitchFamily="18" charset="0"/>
                <a:cs typeface="Times New Roman" panose="02020603050405020304" pitchFamily="18" charset="0"/>
              </a:rPr>
              <a:t>20</a:t>
            </a:r>
            <a:r>
              <a:rPr lang="en-US" sz="800" baseline="30000" dirty="0">
                <a:ea typeface="Times New Roman" panose="02020603050405020304" pitchFamily="18" charset="0"/>
                <a:cs typeface="Times New Roman" panose="02020603050405020304" pitchFamily="18" charset="0"/>
              </a:rPr>
              <a:t>th</a:t>
            </a:r>
            <a:r>
              <a:rPr lang="en-US" sz="800" dirty="0">
                <a:ea typeface="Times New Roman" panose="02020603050405020304" pitchFamily="18" charset="0"/>
                <a:cs typeface="Times New Roman" panose="02020603050405020304" pitchFamily="18" charset="0"/>
              </a:rPr>
              <a:t> century</a:t>
            </a:r>
          </a:p>
          <a:p>
            <a:pPr defTabSz="914378">
              <a:lnSpc>
                <a:spcPct val="107000"/>
              </a:lnSpc>
            </a:pPr>
            <a:r>
              <a:rPr lang="en-US" sz="800" dirty="0">
                <a:ea typeface="Times New Roman" panose="02020603050405020304" pitchFamily="18" charset="0"/>
                <a:cs typeface="Times New Roman" panose="02020603050405020304" pitchFamily="18" charset="0"/>
              </a:rPr>
              <a:t>Acrylic on wood panel</a:t>
            </a:r>
          </a:p>
          <a:p>
            <a:pPr defTabSz="914378">
              <a:lnSpc>
                <a:spcPct val="107000"/>
              </a:lnSpc>
            </a:pPr>
            <a:r>
              <a:rPr lang="en-US" sz="800" dirty="0">
                <a:ea typeface="Times New Roman" panose="02020603050405020304" pitchFamily="18" charset="0"/>
                <a:cs typeface="Times New Roman" panose="02020603050405020304" pitchFamily="18" charset="0"/>
              </a:rPr>
              <a:t>12 - 1/4 x 9-3/4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Gift of Jacob B. Kolliner, 1987:60</a:t>
            </a:r>
            <a:endParaRPr lang="en-US" sz="800" dirty="0"/>
          </a:p>
        </p:txBody>
      </p:sp>
    </p:spTree>
    <p:extLst>
      <p:ext uri="{BB962C8B-B14F-4D97-AF65-F5344CB8AC3E}">
        <p14:creationId xmlns:p14="http://schemas.microsoft.com/office/powerpoint/2010/main" val="1368870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F1C5BB-AF59-7F4C-9392-7F8AF1265CF9}"/>
              </a:ext>
            </a:extLst>
          </p:cNvPr>
          <p:cNvSpPr>
            <a:spLocks noGrp="1"/>
          </p:cNvSpPr>
          <p:nvPr>
            <p:ph type="sldNum" idx="12"/>
          </p:nvPr>
        </p:nvSpPr>
        <p:spPr/>
        <p:txBody>
          <a:bodyPr/>
          <a:lstStyle/>
          <a:p>
            <a:fld id="{00000000-1234-1234-1234-123412341234}" type="slidenum">
              <a:rPr lang="en" smtClean="0"/>
              <a:pPr/>
              <a:t>23</a:t>
            </a:fld>
            <a:endParaRPr lang="en" dirty="0"/>
          </a:p>
        </p:txBody>
      </p:sp>
      <p:sp>
        <p:nvSpPr>
          <p:cNvPr id="7" name="Text Placeholder 1">
            <a:extLst>
              <a:ext uri="{FF2B5EF4-FFF2-40B4-BE49-F238E27FC236}">
                <a16:creationId xmlns:a16="http://schemas.microsoft.com/office/drawing/2014/main" id="{1FDFCAE7-A9C0-FB45-97C8-4DA732F3AC73}"/>
              </a:ext>
            </a:extLst>
          </p:cNvPr>
          <p:cNvSpPr txBox="1">
            <a:spLocks/>
          </p:cNvSpPr>
          <p:nvPr/>
        </p:nvSpPr>
        <p:spPr>
          <a:xfrm>
            <a:off x="412672" y="332846"/>
            <a:ext cx="4514784" cy="29479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101600" indent="0" algn="r">
              <a:buFont typeface="Montserrat Light"/>
              <a:buNone/>
            </a:pPr>
            <a:r>
              <a:rPr lang="en-US" sz="2400" b="1" dirty="0">
                <a:latin typeface="+mn-lt"/>
              </a:rPr>
              <a:t>ALASKA AND THE </a:t>
            </a:r>
            <a:br>
              <a:rPr lang="en-US" sz="2400" b="1" dirty="0">
                <a:latin typeface="+mn-lt"/>
              </a:rPr>
            </a:br>
            <a:r>
              <a:rPr lang="en-US" sz="2400" b="1" dirty="0">
                <a:latin typeface="+mn-lt"/>
              </a:rPr>
              <a:t>ALASKAN GOLD RUSH</a:t>
            </a:r>
          </a:p>
          <a:p>
            <a:pPr marL="101600" indent="0" algn="r">
              <a:lnSpc>
                <a:spcPct val="100000"/>
              </a:lnSpc>
              <a:buNone/>
            </a:pPr>
            <a:r>
              <a:rPr lang="en-US" sz="1800" dirty="0">
                <a:latin typeface="+mn-lt"/>
              </a:rPr>
              <a:t>The UO Libraries Special Collections holds multiple collections relating to Alaska, with an emphasis on the Alaskan Gold Rush of the late 1800s. Collections include photographs, journals, business records, and correspondence. </a:t>
            </a:r>
          </a:p>
        </p:txBody>
      </p:sp>
      <p:sp>
        <p:nvSpPr>
          <p:cNvPr id="8" name="Rectangle 7">
            <a:extLst>
              <a:ext uri="{FF2B5EF4-FFF2-40B4-BE49-F238E27FC236}">
                <a16:creationId xmlns:a16="http://schemas.microsoft.com/office/drawing/2014/main" id="{D03ED8F1-2313-9F44-8D56-33A896088922}"/>
              </a:ext>
            </a:extLst>
          </p:cNvPr>
          <p:cNvSpPr/>
          <p:nvPr/>
        </p:nvSpPr>
        <p:spPr>
          <a:xfrm>
            <a:off x="1079500" y="4272410"/>
            <a:ext cx="3962399" cy="461665"/>
          </a:xfrm>
          <a:prstGeom prst="rect">
            <a:avLst/>
          </a:prstGeom>
        </p:spPr>
        <p:txBody>
          <a:bodyPr wrap="square">
            <a:spAutoFit/>
          </a:bodyPr>
          <a:lstStyle/>
          <a:p>
            <a:pPr algn="r"/>
            <a:r>
              <a:rPr lang="en-US" sz="800" dirty="0"/>
              <a:t>PH001_0827 C.L. Andrews photographs, 1904-03-28</a:t>
            </a:r>
          </a:p>
          <a:p>
            <a:pPr algn="r"/>
            <a:r>
              <a:rPr lang="en-US" sz="800" dirty="0"/>
              <a:t>C. L. Andrews photographs, 1880s-1948, PH001, Special Collections &amp; University Archives, University of Oregon Libraries, Eugene, Oregon</a:t>
            </a:r>
          </a:p>
        </p:txBody>
      </p:sp>
      <p:pic>
        <p:nvPicPr>
          <p:cNvPr id="3" name="Picture 2" descr="railroad tracks running through a giant snowdrift. The tracks have been cleared and there are men with shovels standing near the tracks and atop the drifts to either side, which extend to more than three times their height. ">
            <a:extLst>
              <a:ext uri="{FF2B5EF4-FFF2-40B4-BE49-F238E27FC236}">
                <a16:creationId xmlns:a16="http://schemas.microsoft.com/office/drawing/2014/main" id="{54868331-6E5E-8847-A33C-7F0E460010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08990" y="23009"/>
            <a:ext cx="3595698" cy="4711066"/>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890781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D5FB78-9B97-9B41-8D36-D02AE3626533}"/>
              </a:ext>
            </a:extLst>
          </p:cNvPr>
          <p:cNvSpPr>
            <a:spLocks noGrp="1"/>
          </p:cNvSpPr>
          <p:nvPr>
            <p:ph type="sldNum" idx="12"/>
          </p:nvPr>
        </p:nvSpPr>
        <p:spPr/>
        <p:txBody>
          <a:bodyPr/>
          <a:lstStyle/>
          <a:p>
            <a:fld id="{00000000-1234-1234-1234-123412341234}" type="slidenum">
              <a:rPr lang="en" smtClean="0"/>
              <a:pPr/>
              <a:t>24</a:t>
            </a:fld>
            <a:endParaRPr lang="en" dirty="0"/>
          </a:p>
        </p:txBody>
      </p:sp>
      <p:sp>
        <p:nvSpPr>
          <p:cNvPr id="8" name="Text Placeholder 1">
            <a:extLst>
              <a:ext uri="{FF2B5EF4-FFF2-40B4-BE49-F238E27FC236}">
                <a16:creationId xmlns:a16="http://schemas.microsoft.com/office/drawing/2014/main" id="{7F4A9343-1839-FB46-8B9E-2647B8281770}"/>
              </a:ext>
            </a:extLst>
          </p:cNvPr>
          <p:cNvSpPr txBox="1">
            <a:spLocks/>
          </p:cNvSpPr>
          <p:nvPr/>
        </p:nvSpPr>
        <p:spPr>
          <a:xfrm>
            <a:off x="2809875" y="107481"/>
            <a:ext cx="4104349" cy="387773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101600" indent="0">
              <a:buNone/>
            </a:pPr>
            <a:r>
              <a:rPr lang="en-US" sz="2400" b="1" i="1" dirty="0">
                <a:latin typeface="+mn-lt"/>
              </a:rPr>
              <a:t>NŌSATSU </a:t>
            </a:r>
            <a:r>
              <a:rPr lang="en-US" sz="2400" b="1" dirty="0">
                <a:latin typeface="+mn-lt"/>
              </a:rPr>
              <a:t>JAPANESE VOTIVE SLIPS</a:t>
            </a:r>
            <a:endParaRPr lang="en-US" sz="2400" b="1" i="1" dirty="0">
              <a:latin typeface="+mn-lt"/>
            </a:endParaRPr>
          </a:p>
          <a:p>
            <a:pPr marL="101600" indent="0">
              <a:lnSpc>
                <a:spcPct val="100000"/>
              </a:lnSpc>
              <a:buNone/>
            </a:pPr>
            <a:r>
              <a:rPr lang="en-US" sz="1800" dirty="0">
                <a:latin typeface="+mn-lt"/>
              </a:rPr>
              <a:t>The University of Oregon is home to a large collection of </a:t>
            </a:r>
            <a:r>
              <a:rPr lang="en-US" sz="1800" i="1" dirty="0">
                <a:latin typeface="+mn-lt"/>
              </a:rPr>
              <a:t>nōsatsu </a:t>
            </a:r>
            <a:r>
              <a:rPr lang="en-US" sz="1800" dirty="0">
                <a:latin typeface="+mn-lt"/>
              </a:rPr>
              <a:t>dating from the 1850s through the 1930s. Originally used for religious observance in shrines and temples, in the late 19</a:t>
            </a:r>
            <a:r>
              <a:rPr lang="en-US" sz="1800" baseline="30000" dirty="0">
                <a:latin typeface="+mn-lt"/>
              </a:rPr>
              <a:t>th</a:t>
            </a:r>
            <a:r>
              <a:rPr lang="en-US" sz="1800" dirty="0">
                <a:latin typeface="+mn-lt"/>
              </a:rPr>
              <a:t> century they became popular as items to exchange and collect. </a:t>
            </a:r>
          </a:p>
        </p:txBody>
      </p:sp>
      <p:pic>
        <p:nvPicPr>
          <p:cNvPr id="10" name="Picture 9" descr="vertical rectangular print. A figure with a green cape and bare legs runs with a folded and an open umbrella over them. The umbrellas are decorated with large Japanese characters. There is a large red lightning bolt in the background">
            <a:extLst>
              <a:ext uri="{FF2B5EF4-FFF2-40B4-BE49-F238E27FC236}">
                <a16:creationId xmlns:a16="http://schemas.microsoft.com/office/drawing/2014/main" id="{1000FE29-C217-E544-983F-B15A1A7EF961}"/>
              </a:ext>
            </a:extLst>
          </p:cNvPr>
          <p:cNvPicPr>
            <a:picLocks noChangeAspect="1"/>
          </p:cNvPicPr>
          <p:nvPr/>
        </p:nvPicPr>
        <p:blipFill>
          <a:blip r:embed="rId2"/>
          <a:stretch>
            <a:fillRect/>
          </a:stretch>
        </p:blipFill>
        <p:spPr>
          <a:xfrm>
            <a:off x="586467" y="75"/>
            <a:ext cx="1962150" cy="5143500"/>
          </a:xfrm>
          <a:prstGeom prst="rect">
            <a:avLst/>
          </a:prstGeom>
          <a:effectLst>
            <a:outerShdw blurRad="127000" dist="38100" dir="2700000" algn="tl" rotWithShape="0">
              <a:prstClr val="black">
                <a:alpha val="40000"/>
              </a:prstClr>
            </a:outerShdw>
          </a:effectLst>
        </p:spPr>
      </p:pic>
      <p:sp>
        <p:nvSpPr>
          <p:cNvPr id="11" name="TextBox 10">
            <a:extLst>
              <a:ext uri="{FF2B5EF4-FFF2-40B4-BE49-F238E27FC236}">
                <a16:creationId xmlns:a16="http://schemas.microsoft.com/office/drawing/2014/main" id="{7A13B22A-31C4-8949-8CAA-9AD6461E4FB0}"/>
              </a:ext>
            </a:extLst>
          </p:cNvPr>
          <p:cNvSpPr txBox="1"/>
          <p:nvPr/>
        </p:nvSpPr>
        <p:spPr>
          <a:xfrm>
            <a:off x="2809875" y="4346296"/>
            <a:ext cx="5407025" cy="609590"/>
          </a:xfrm>
          <a:prstGeom prst="rect">
            <a:avLst/>
          </a:prstGeom>
          <a:noFill/>
        </p:spPr>
        <p:txBody>
          <a:bodyPr wrap="square" rtlCol="0">
            <a:spAutoFit/>
          </a:bodyPr>
          <a:lstStyle/>
          <a:p>
            <a:pPr defTabSz="914378">
              <a:lnSpc>
                <a:spcPct val="107000"/>
              </a:lnSpc>
            </a:pPr>
            <a:r>
              <a:rPr lang="en-US" sz="800" b="1" dirty="0"/>
              <a:t>Nosatsu of men in thunder storm</a:t>
            </a:r>
          </a:p>
          <a:p>
            <a:pPr defTabSz="914378">
              <a:lnSpc>
                <a:spcPct val="107000"/>
              </a:lnSpc>
            </a:pPr>
            <a:r>
              <a:rPr lang="en-US" sz="800" dirty="0"/>
              <a:t>19th-early 20th century</a:t>
            </a:r>
          </a:p>
          <a:p>
            <a:pPr defTabSz="914378">
              <a:lnSpc>
                <a:spcPct val="107000"/>
              </a:lnSpc>
            </a:pPr>
            <a:r>
              <a:rPr lang="en-US" sz="800" dirty="0">
                <a:ea typeface="Times New Roman" panose="02020603050405020304" pitchFamily="18" charset="0"/>
                <a:cs typeface="Times New Roman" panose="02020603050405020304" pitchFamily="18" charset="0"/>
              </a:rPr>
              <a:t>Woodblock-printed nôsatsu (</a:t>
            </a:r>
            <a:r>
              <a:rPr lang="ja-JP" altLang="en-US" sz="800">
                <a:ea typeface="Times New Roman" panose="02020603050405020304" pitchFamily="18" charset="0"/>
                <a:cs typeface="Times New Roman" panose="02020603050405020304" pitchFamily="18" charset="0"/>
              </a:rPr>
              <a:t>納札</a:t>
            </a:r>
            <a:r>
              <a:rPr lang="en-US" altLang="ja-JP" sz="800" dirty="0">
                <a:ea typeface="Times New Roman" panose="02020603050405020304" pitchFamily="18" charset="0"/>
                <a:cs typeface="Times New Roman" panose="02020603050405020304" pitchFamily="18" charset="0"/>
              </a:rPr>
              <a:t>) </a:t>
            </a:r>
            <a:r>
              <a:rPr lang="en-US" sz="800" dirty="0">
                <a:ea typeface="Times New Roman" panose="02020603050405020304" pitchFamily="18" charset="0"/>
                <a:cs typeface="Times New Roman" panose="02020603050405020304" pitchFamily="18" charset="0"/>
              </a:rPr>
              <a:t>or senjafuda (</a:t>
            </a:r>
            <a:r>
              <a:rPr lang="ja-JP" altLang="en-US" sz="800">
                <a:ea typeface="Times New Roman" panose="02020603050405020304" pitchFamily="18" charset="0"/>
                <a:cs typeface="Times New Roman" panose="02020603050405020304" pitchFamily="18" charset="0"/>
              </a:rPr>
              <a:t>千社札</a:t>
            </a:r>
            <a:r>
              <a:rPr lang="en-US" altLang="ja-JP" sz="800" dirty="0">
                <a:ea typeface="Times New Roman" panose="02020603050405020304" pitchFamily="18" charset="0"/>
                <a:cs typeface="Times New Roman" panose="02020603050405020304" pitchFamily="18" charset="0"/>
              </a:rPr>
              <a:t>) </a:t>
            </a:r>
            <a:r>
              <a:rPr lang="en-US" sz="800" dirty="0">
                <a:ea typeface="Times New Roman" panose="02020603050405020304" pitchFamily="18" charset="0"/>
                <a:cs typeface="Times New Roman" panose="02020603050405020304" pitchFamily="18" charset="0"/>
              </a:rPr>
              <a:t>in itchô format; ink and color on paper, Jordan Schnitzer Museum of Art, University of Oregon; Gift of Frederick Starr Estate, 1964:3.23.131</a:t>
            </a:r>
            <a:endParaRPr lang="en-US" sz="800" dirty="0"/>
          </a:p>
        </p:txBody>
      </p:sp>
    </p:spTree>
    <p:extLst>
      <p:ext uri="{BB962C8B-B14F-4D97-AF65-F5344CB8AC3E}">
        <p14:creationId xmlns:p14="http://schemas.microsoft.com/office/powerpoint/2010/main" val="729637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498600" y="1479269"/>
            <a:ext cx="5655733" cy="1661993"/>
          </a:xfrm>
          <a:prstGeom prst="rect">
            <a:avLst/>
          </a:prstGeom>
        </p:spPr>
        <p:txBody>
          <a:bodyPr wrap="square">
            <a:spAutoFit/>
          </a:bodyPr>
          <a:lstStyle/>
          <a:p>
            <a:r>
              <a:rPr lang="en-US" sz="2400" b="1" dirty="0"/>
              <a:t>Closing Reflection:</a:t>
            </a:r>
          </a:p>
          <a:p>
            <a:endParaRPr lang="en-US" sz="2400" b="1" dirty="0"/>
          </a:p>
          <a:p>
            <a:r>
              <a:rPr lang="en-US" sz="1800" dirty="0"/>
              <a:t>Why is it important for museums and library special collections to ensure that collections are accessible to a broad range of stakeholders? </a:t>
            </a:r>
          </a:p>
        </p:txBody>
      </p:sp>
    </p:spTree>
    <p:extLst>
      <p:ext uri="{BB962C8B-B14F-4D97-AF65-F5344CB8AC3E}">
        <p14:creationId xmlns:p14="http://schemas.microsoft.com/office/powerpoint/2010/main" val="137686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D94913-18F7-4AEB-B838-7D78AB2494A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26</a:t>
            </a:fld>
            <a:endParaRPr lang="en" dirty="0"/>
          </a:p>
        </p:txBody>
      </p:sp>
      <p:sp>
        <p:nvSpPr>
          <p:cNvPr id="3" name="TextBox 2">
            <a:extLst>
              <a:ext uri="{FF2B5EF4-FFF2-40B4-BE49-F238E27FC236}">
                <a16:creationId xmlns:a16="http://schemas.microsoft.com/office/drawing/2014/main" id="{E8215231-A60E-4BF1-8169-F4C3D9BB9210}"/>
              </a:ext>
            </a:extLst>
          </p:cNvPr>
          <p:cNvSpPr txBox="1"/>
          <p:nvPr/>
        </p:nvSpPr>
        <p:spPr>
          <a:xfrm>
            <a:off x="423267" y="29825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mj-lt"/>
              </a:rPr>
              <a:t>Rights</a:t>
            </a:r>
          </a:p>
        </p:txBody>
      </p:sp>
      <p:sp>
        <p:nvSpPr>
          <p:cNvPr id="5" name="TextBox 4">
            <a:extLst>
              <a:ext uri="{FF2B5EF4-FFF2-40B4-BE49-F238E27FC236}">
                <a16:creationId xmlns:a16="http://schemas.microsoft.com/office/drawing/2014/main" id="{2740E3AF-EBF7-4EF3-9BFC-7AAA77D08FBE}"/>
              </a:ext>
            </a:extLst>
          </p:cNvPr>
          <p:cNvSpPr txBox="1"/>
          <p:nvPr/>
        </p:nvSpPr>
        <p:spPr>
          <a:xfrm>
            <a:off x="552748" y="793360"/>
            <a:ext cx="8400156" cy="3753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Special Collections and University Archives, University of Oregon</a:t>
            </a:r>
          </a:p>
          <a:p>
            <a:r>
              <a:rPr lang="en-US" sz="1200" dirty="0"/>
              <a:t>For information about reproduction and use of copyrighted works, please email </a:t>
            </a:r>
            <a:r>
              <a:rPr lang="en-US" sz="1200" dirty="0">
                <a:hlinkClick r:id="rId2"/>
              </a:rPr>
              <a:t>spcarref@uoregon.edu</a:t>
            </a:r>
            <a:endParaRPr lang="en-US" sz="1200" dirty="0"/>
          </a:p>
          <a:p>
            <a:endParaRPr lang="en-US" dirty="0"/>
          </a:p>
          <a:p>
            <a:r>
              <a:rPr lang="en-US" sz="1000" dirty="0"/>
              <a:t>Works In Copyright</a:t>
            </a:r>
          </a:p>
          <a:p>
            <a:r>
              <a:rPr lang="en-US" sz="1000" dirty="0"/>
              <a:t>(4) Black Student Union memo: Grievances and Demands of Black Students on the University of Oregon.</a:t>
            </a:r>
          </a:p>
          <a:p>
            <a:r>
              <a:rPr lang="en-US" sz="1000" dirty="0"/>
              <a:t>(6) Ruth </a:t>
            </a:r>
            <a:r>
              <a:rPr lang="en-US" sz="1000" dirty="0" err="1"/>
              <a:t>Mountaingrove</a:t>
            </a:r>
            <a:r>
              <a:rPr lang="en-US" sz="1000" dirty="0"/>
              <a:t>, [Untitled, Call309_A22_P3_0009] </a:t>
            </a:r>
          </a:p>
          <a:p>
            <a:r>
              <a:rPr lang="en-US" sz="1000" dirty="0"/>
              <a:t>(21) Tiptree, James Jr. [Sheldon, Alice] [f02] [004]</a:t>
            </a:r>
          </a:p>
          <a:p>
            <a:endParaRPr lang="en-US" dirty="0"/>
          </a:p>
          <a:p>
            <a:r>
              <a:rPr lang="en-US" b="1" dirty="0"/>
              <a:t>Design Library, University of Oregon Libraries</a:t>
            </a:r>
          </a:p>
          <a:p>
            <a:r>
              <a:rPr lang="en-US" sz="1200" dirty="0"/>
              <a:t>For information about reproduction and use, please contact Oregon Digital at </a:t>
            </a:r>
            <a:r>
              <a:rPr lang="en-US" sz="1200" dirty="0">
                <a:hlinkClick r:id="rId3"/>
              </a:rPr>
              <a:t>https://oregondigital.org/contact</a:t>
            </a:r>
            <a:endParaRPr lang="en-US" sz="1200" dirty="0"/>
          </a:p>
          <a:p>
            <a:endParaRPr lang="en-US" sz="1000" dirty="0"/>
          </a:p>
          <a:p>
            <a:r>
              <a:rPr lang="en-US" sz="1000" dirty="0"/>
              <a:t>Works In Copyright</a:t>
            </a:r>
          </a:p>
          <a:p>
            <a:r>
              <a:rPr lang="en-US" sz="1000" dirty="0"/>
              <a:t>(8) Grants Department Store, Eugene Mall (Eugene, Oregon)</a:t>
            </a:r>
          </a:p>
          <a:p>
            <a:r>
              <a:rPr lang="en-US" sz="1000" dirty="0"/>
              <a:t>(8) Stark's Vacuum Cleaners, Eugene Outdoor Store (Eugene, Oregon) </a:t>
            </a:r>
          </a:p>
          <a:p>
            <a:endParaRPr lang="en-US" dirty="0"/>
          </a:p>
          <a:p>
            <a:r>
              <a:rPr lang="en-US" b="1" dirty="0"/>
              <a:t>Jordan Schnitzer Museum of Art, University of Oregon</a:t>
            </a:r>
            <a:endParaRPr lang="en-US" dirty="0"/>
          </a:p>
          <a:p>
            <a:r>
              <a:rPr lang="en-US" sz="1200" dirty="0"/>
              <a:t>For information about reproduction and use of copyrighted works, please email </a:t>
            </a:r>
            <a:r>
              <a:rPr lang="en-US" sz="1200" dirty="0">
                <a:hlinkClick r:id="rId2"/>
              </a:rPr>
              <a:t>jsmith3@uoregon.edu</a:t>
            </a:r>
          </a:p>
          <a:p>
            <a:endParaRPr lang="en-US" sz="1000" dirty="0"/>
          </a:p>
          <a:p>
            <a:r>
              <a:rPr lang="en-US" sz="1000" dirty="0"/>
              <a:t>Works In Copyright</a:t>
            </a:r>
          </a:p>
          <a:p>
            <a:r>
              <a:rPr lang="en-US" sz="1000" dirty="0"/>
              <a:t>(7) Alexander Calder, [</a:t>
            </a:r>
            <a:r>
              <a:rPr lang="en-US" sz="1000" b="1" dirty="0"/>
              <a:t>Untitled (Les Fleurs II)</a:t>
            </a:r>
            <a:r>
              <a:rPr lang="en-US" sz="1000" dirty="0"/>
              <a:t>, 1972]</a:t>
            </a:r>
          </a:p>
          <a:p>
            <a:pPr>
              <a:lnSpc>
                <a:spcPct val="107000"/>
              </a:lnSpc>
            </a:pPr>
            <a:r>
              <a:rPr lang="en-US" sz="1000" dirty="0"/>
              <a:t>(12) Miranda, Ibrahim, [</a:t>
            </a:r>
            <a:r>
              <a:rPr lang="en-US" sz="1000" b="1" dirty="0"/>
              <a:t>Sin </a:t>
            </a:r>
            <a:r>
              <a:rPr lang="en-US" sz="1000" b="1" dirty="0" err="1"/>
              <a:t>titulo</a:t>
            </a:r>
            <a:r>
              <a:rPr lang="en-US" sz="1000" b="1" dirty="0"/>
              <a:t> (Untitled)</a:t>
            </a:r>
            <a:r>
              <a:rPr lang="en-US" sz="1000" dirty="0"/>
              <a:t>, 1998]</a:t>
            </a:r>
            <a:endParaRPr lang="en-US" dirty="0"/>
          </a:p>
        </p:txBody>
      </p:sp>
    </p:spTree>
    <p:extLst>
      <p:ext uri="{BB962C8B-B14F-4D97-AF65-F5344CB8AC3E}">
        <p14:creationId xmlns:p14="http://schemas.microsoft.com/office/powerpoint/2010/main" val="77923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0" name="Google Shape;320;p1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dirty="0"/>
          </a:p>
        </p:txBody>
      </p:sp>
      <p:pic>
        <p:nvPicPr>
          <p:cNvPr id="3" name="Picture 2">
            <a:extLst>
              <a:ext uri="{FF2B5EF4-FFF2-40B4-BE49-F238E27FC236}">
                <a16:creationId xmlns:a16="http://schemas.microsoft.com/office/drawing/2014/main" id="{9518E10A-D9AB-334B-8A34-7BB385ADEAE3}"/>
              </a:ext>
            </a:extLst>
          </p:cNvPr>
          <p:cNvPicPr>
            <a:picLocks noChangeAspect="1"/>
          </p:cNvPicPr>
          <p:nvPr/>
        </p:nvPicPr>
        <p:blipFill>
          <a:blip r:embed="rId3"/>
          <a:stretch>
            <a:fillRect/>
          </a:stretch>
        </p:blipFill>
        <p:spPr>
          <a:xfrm>
            <a:off x="5408908" y="4687581"/>
            <a:ext cx="3148201" cy="314329"/>
          </a:xfrm>
          <a:prstGeom prst="rect">
            <a:avLst/>
          </a:prstGeom>
        </p:spPr>
      </p:pic>
      <p:sp>
        <p:nvSpPr>
          <p:cNvPr id="5" name="Rectangle 4">
            <a:extLst>
              <a:ext uri="{FF2B5EF4-FFF2-40B4-BE49-F238E27FC236}">
                <a16:creationId xmlns:a16="http://schemas.microsoft.com/office/drawing/2014/main" id="{882839BA-A468-3848-B44A-A2D3F0870872}"/>
              </a:ext>
            </a:extLst>
          </p:cNvPr>
          <p:cNvSpPr/>
          <p:nvPr/>
        </p:nvSpPr>
        <p:spPr>
          <a:xfrm>
            <a:off x="279421" y="657239"/>
            <a:ext cx="1603324" cy="461665"/>
          </a:xfrm>
          <a:prstGeom prst="rect">
            <a:avLst/>
          </a:prstGeom>
        </p:spPr>
        <p:txBody>
          <a:bodyPr wrap="none">
            <a:spAutoFit/>
          </a:bodyPr>
          <a:lstStyle/>
          <a:p>
            <a:r>
              <a:rPr lang="en-US" sz="2400" b="1" dirty="0">
                <a:latin typeface="+mj-lt"/>
              </a:rPr>
              <a:t>Sponsors</a:t>
            </a:r>
          </a:p>
        </p:txBody>
      </p:sp>
      <p:sp>
        <p:nvSpPr>
          <p:cNvPr id="6" name="TextBox 5">
            <a:extLst>
              <a:ext uri="{FF2B5EF4-FFF2-40B4-BE49-F238E27FC236}">
                <a16:creationId xmlns:a16="http://schemas.microsoft.com/office/drawing/2014/main" id="{E8D37F4F-4314-0046-96EA-A7DFA5238589}"/>
              </a:ext>
            </a:extLst>
          </p:cNvPr>
          <p:cNvSpPr txBox="1"/>
          <p:nvPr/>
        </p:nvSpPr>
        <p:spPr>
          <a:xfrm>
            <a:off x="279421" y="1131234"/>
            <a:ext cx="5794120" cy="670825"/>
          </a:xfrm>
          <a:prstGeom prst="rect">
            <a:avLst/>
          </a:prstGeom>
          <a:noFill/>
        </p:spPr>
        <p:txBody>
          <a:bodyPr wrap="square" rtlCol="0">
            <a:spAutoFit/>
          </a:bodyPr>
          <a:lstStyle/>
          <a:p>
            <a:pPr>
              <a:lnSpc>
                <a:spcPct val="107000"/>
              </a:lnSpc>
            </a:pPr>
            <a:r>
              <a:rPr lang="en-US" sz="1200" dirty="0">
                <a:latin typeface="+mj-lt"/>
              </a:rPr>
              <a:t>The Uniting Collections curriculum is the result of a collaboration between the </a:t>
            </a:r>
            <a:r>
              <a:rPr lang="en-US" sz="1200" u="sng" dirty="0">
                <a:latin typeface="+mj-lt"/>
                <a:hlinkClick r:id="rId4"/>
              </a:rPr>
              <a:t>University of Oregon Libraries</a:t>
            </a:r>
            <a:r>
              <a:rPr lang="en-US" sz="1200" dirty="0">
                <a:latin typeface="+mj-lt"/>
              </a:rPr>
              <a:t> and the </a:t>
            </a:r>
            <a:r>
              <a:rPr lang="en-US" sz="1200" u="sng" dirty="0">
                <a:latin typeface="+mj-lt"/>
                <a:hlinkClick r:id="rId5"/>
              </a:rPr>
              <a:t>Jordan Schnitzer Museum of Art</a:t>
            </a:r>
            <a:r>
              <a:rPr lang="en-US" sz="1200" dirty="0">
                <a:latin typeface="+mj-lt"/>
              </a:rPr>
              <a:t>, with support from </a:t>
            </a:r>
            <a:r>
              <a:rPr lang="en-US" sz="1200" u="sng" dirty="0">
                <a:latin typeface="+mj-lt"/>
                <a:hlinkClick r:id="rId6"/>
              </a:rPr>
              <a:t>The Andrew W. Mellon Foundation</a:t>
            </a:r>
            <a:r>
              <a:rPr lang="en-US" sz="1200" dirty="0">
                <a:latin typeface="+mj-lt"/>
              </a:rPr>
              <a:t>.</a:t>
            </a:r>
          </a:p>
        </p:txBody>
      </p:sp>
      <p:sp>
        <p:nvSpPr>
          <p:cNvPr id="11" name="Rectangle 10">
            <a:extLst>
              <a:ext uri="{FF2B5EF4-FFF2-40B4-BE49-F238E27FC236}">
                <a16:creationId xmlns:a16="http://schemas.microsoft.com/office/drawing/2014/main" id="{0DB31F3C-4BD7-E843-AE2C-5203D472E910}"/>
              </a:ext>
            </a:extLst>
          </p:cNvPr>
          <p:cNvSpPr/>
          <p:nvPr/>
        </p:nvSpPr>
        <p:spPr>
          <a:xfrm>
            <a:off x="332584" y="2195570"/>
            <a:ext cx="1619354" cy="461665"/>
          </a:xfrm>
          <a:prstGeom prst="rect">
            <a:avLst/>
          </a:prstGeom>
        </p:spPr>
        <p:txBody>
          <a:bodyPr wrap="none">
            <a:spAutoFit/>
          </a:bodyPr>
          <a:lstStyle/>
          <a:p>
            <a:r>
              <a:rPr lang="en-US" sz="2400" b="1" dirty="0">
                <a:latin typeface="+mj-lt"/>
              </a:rPr>
              <a:t>Licensing</a:t>
            </a:r>
          </a:p>
        </p:txBody>
      </p:sp>
      <p:pic>
        <p:nvPicPr>
          <p:cNvPr id="15" name="Picture 14">
            <a:extLst>
              <a:ext uri="{FF2B5EF4-FFF2-40B4-BE49-F238E27FC236}">
                <a16:creationId xmlns:a16="http://schemas.microsoft.com/office/drawing/2014/main" id="{037D2191-8C4D-A744-86E5-0615A6060332}"/>
              </a:ext>
            </a:extLst>
          </p:cNvPr>
          <p:cNvPicPr>
            <a:picLocks noChangeAspect="1"/>
          </p:cNvPicPr>
          <p:nvPr/>
        </p:nvPicPr>
        <p:blipFill>
          <a:blip r:embed="rId7"/>
          <a:stretch>
            <a:fillRect/>
          </a:stretch>
        </p:blipFill>
        <p:spPr>
          <a:xfrm>
            <a:off x="332584" y="2571939"/>
            <a:ext cx="1379979" cy="286093"/>
          </a:xfrm>
          <a:prstGeom prst="rect">
            <a:avLst/>
          </a:prstGeom>
        </p:spPr>
      </p:pic>
      <p:sp>
        <p:nvSpPr>
          <p:cNvPr id="9" name="TextBox 8">
            <a:extLst>
              <a:ext uri="{FF2B5EF4-FFF2-40B4-BE49-F238E27FC236}">
                <a16:creationId xmlns:a16="http://schemas.microsoft.com/office/drawing/2014/main" id="{F4E4E870-A134-F347-9DF9-DD1930480440}"/>
              </a:ext>
            </a:extLst>
          </p:cNvPr>
          <p:cNvSpPr txBox="1"/>
          <p:nvPr/>
        </p:nvSpPr>
        <p:spPr>
          <a:xfrm>
            <a:off x="332583" y="2841359"/>
            <a:ext cx="8224525" cy="1461362"/>
          </a:xfrm>
          <a:prstGeom prst="rect">
            <a:avLst/>
          </a:prstGeom>
          <a:noFill/>
        </p:spPr>
        <p:txBody>
          <a:bodyPr wrap="square" lIns="91440" tIns="45720" rIns="91440" bIns="45720" rtlCol="0" anchor="t">
            <a:spAutoFit/>
          </a:bodyPr>
          <a:lstStyle/>
          <a:p>
            <a:pPr>
              <a:lnSpc>
                <a:spcPct val="107000"/>
              </a:lnSpc>
            </a:pPr>
            <a:r>
              <a:rPr lang="en-US" sz="1200" dirty="0">
                <a:latin typeface="+mj-lt"/>
              </a:rPr>
              <a:t>This work is licensed under a </a:t>
            </a:r>
            <a:r>
              <a:rPr lang="en-US" sz="1200" u="sng" dirty="0">
                <a:latin typeface="+mj-lt"/>
                <a:hlinkClick r:id="rId8"/>
              </a:rPr>
              <a:t>Creative Commons Attribution-NonCommercial-Sharealike 4.0 International License</a:t>
            </a:r>
            <a:r>
              <a:rPr lang="en-US" sz="1200" dirty="0">
                <a:latin typeface="+mj-lt"/>
              </a:rPr>
              <a:t> to Daphne Gallagher and the University of Oregon, 2020.</a:t>
            </a:r>
          </a:p>
          <a:p>
            <a:pPr>
              <a:lnSpc>
                <a:spcPct val="107000"/>
              </a:lnSpc>
            </a:pPr>
            <a:r>
              <a:rPr lang="en-US" sz="1200" dirty="0">
                <a:latin typeface="+mj-lt"/>
              </a:rPr>
              <a:t>This work may be adapted and reused by educators in schools, museums, libraries or any other non-profit context. You are encouraged to adapt the content to your institution. If you have any questions about your use of this resource, please contact Daphne Gallagher (</a:t>
            </a:r>
            <a:r>
              <a:rPr lang="en-US" sz="1200" dirty="0">
                <a:latin typeface="+mj-lt"/>
                <a:hlinkClick r:id="rId9"/>
              </a:rPr>
              <a:t>daphne@uoregon.edu</a:t>
            </a:r>
            <a:r>
              <a:rPr lang="en-US" sz="1200" dirty="0">
                <a:latin typeface="+mj-lt"/>
              </a:rPr>
              <a:t>)</a:t>
            </a:r>
          </a:p>
          <a:p>
            <a:pPr>
              <a:lnSpc>
                <a:spcPct val="107000"/>
              </a:lnSpc>
            </a:pPr>
            <a:r>
              <a:rPr lang="en-US" sz="1200" dirty="0"/>
              <a:t>Individual works included in the PowerPoint may be under copyright or separate license. Please refer to the Rights slide(s) for more information. </a:t>
            </a:r>
            <a:endParaRPr lang="en-US" dirty="0"/>
          </a:p>
        </p:txBody>
      </p:sp>
    </p:spTree>
    <p:extLst>
      <p:ext uri="{BB962C8B-B14F-4D97-AF65-F5344CB8AC3E}">
        <p14:creationId xmlns:p14="http://schemas.microsoft.com/office/powerpoint/2010/main" val="390322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975613" y="1556087"/>
            <a:ext cx="4959878" cy="1015663"/>
          </a:xfrm>
          <a:prstGeom prst="rect">
            <a:avLst/>
          </a:prstGeom>
        </p:spPr>
        <p:txBody>
          <a:bodyPr wrap="square">
            <a:spAutoFit/>
          </a:bodyPr>
          <a:lstStyle/>
          <a:p>
            <a:r>
              <a:rPr lang="en-US" sz="2400" b="1" dirty="0"/>
              <a:t>Group Brainstorm</a:t>
            </a:r>
          </a:p>
          <a:p>
            <a:r>
              <a:rPr lang="en-US" sz="1800" dirty="0"/>
              <a:t>Who are collections for? Why would people want to access them? </a:t>
            </a:r>
          </a:p>
        </p:txBody>
      </p:sp>
    </p:spTree>
    <p:extLst>
      <p:ext uri="{BB962C8B-B14F-4D97-AF65-F5344CB8AC3E}">
        <p14:creationId xmlns:p14="http://schemas.microsoft.com/office/powerpoint/2010/main" val="575120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52BD34-4452-0D41-8DD5-96226E2F6440}"/>
              </a:ext>
            </a:extLst>
          </p:cNvPr>
          <p:cNvSpPr>
            <a:spLocks noGrp="1"/>
          </p:cNvSpPr>
          <p:nvPr>
            <p:ph type="sldNum" idx="12"/>
          </p:nvPr>
        </p:nvSpPr>
        <p:spPr/>
        <p:txBody>
          <a:bodyPr/>
          <a:lstStyle/>
          <a:p>
            <a:fld id="{00000000-1234-1234-1234-123412341234}" type="slidenum">
              <a:rPr lang="en" smtClean="0"/>
              <a:pPr/>
              <a:t>4</a:t>
            </a:fld>
            <a:endParaRPr lang="en" dirty="0"/>
          </a:p>
        </p:txBody>
      </p:sp>
      <p:pic>
        <p:nvPicPr>
          <p:cNvPr id="6" name="Picture 5" descr="April 8, 1968&#10;SUBJECT: Grievances and Demands of Black Students on the University of Oregon. &#10;TO: President Arthur Flemming&#10;&#10;The sudden emergence of overt white racism, along with the intensification of covert white racism, on the University of Oregon campus, has threatened the very foundation of this institution. In the past, Black students have dealt with racism on an individual level whenever it presented itself. However, recent incidents have indicated that this method is no longer valid as a strategy. Therefore, to combat racism and to reduce the racial tensions on campus, institutional changes are necessary. ">
            <a:extLst>
              <a:ext uri="{FF2B5EF4-FFF2-40B4-BE49-F238E27FC236}">
                <a16:creationId xmlns:a16="http://schemas.microsoft.com/office/drawing/2014/main" id="{D664F3BB-3AB6-9E42-91F8-2F5C4C911BD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6691" y="801426"/>
            <a:ext cx="6430721" cy="3946419"/>
          </a:xfrm>
          <a:prstGeom prst="rect">
            <a:avLst/>
          </a:prstGeom>
          <a:effectLst>
            <a:outerShdw blurRad="127000" dist="38100" dir="2700000" algn="tl" rotWithShape="0">
              <a:prstClr val="black">
                <a:alpha val="40000"/>
              </a:prstClr>
            </a:outerShdw>
          </a:effectLst>
        </p:spPr>
      </p:pic>
      <p:sp>
        <p:nvSpPr>
          <p:cNvPr id="7" name="TextBox 6">
            <a:extLst>
              <a:ext uri="{FF2B5EF4-FFF2-40B4-BE49-F238E27FC236}">
                <a16:creationId xmlns:a16="http://schemas.microsoft.com/office/drawing/2014/main" id="{1DB5CBF4-7E14-B542-A84C-B2FA829E7B2F}"/>
              </a:ext>
            </a:extLst>
          </p:cNvPr>
          <p:cNvSpPr txBox="1"/>
          <p:nvPr/>
        </p:nvSpPr>
        <p:spPr>
          <a:xfrm>
            <a:off x="6720280" y="2147183"/>
            <a:ext cx="2389613" cy="2684325"/>
          </a:xfrm>
          <a:prstGeom prst="rect">
            <a:avLst/>
          </a:prstGeom>
          <a:noFill/>
        </p:spPr>
        <p:txBody>
          <a:bodyPr wrap="square" rtlCol="0">
            <a:spAutoFit/>
          </a:bodyPr>
          <a:lstStyle/>
          <a:p>
            <a:pPr>
              <a:lnSpc>
                <a:spcPct val="107000"/>
              </a:lnSpc>
            </a:pPr>
            <a:r>
              <a:rPr lang="en-US" sz="1600" dirty="0"/>
              <a:t>Black Student Union memo: Grievances and Demands of Black Students on the University of Oregon, 1968</a:t>
            </a:r>
            <a:br>
              <a:rPr lang="en-US" dirty="0">
                <a:latin typeface="+mj-lt"/>
                <a:ea typeface="Times New Roman" panose="02020603050405020304" pitchFamily="18" charset="0"/>
                <a:cs typeface="Times New Roman" panose="02020603050405020304" pitchFamily="18" charset="0"/>
              </a:rPr>
            </a:br>
            <a:endParaRPr lang="en-US" dirty="0">
              <a:latin typeface="+mj-lt"/>
              <a:ea typeface="Times New Roman" panose="02020603050405020304" pitchFamily="18" charset="0"/>
              <a:cs typeface="Times New Roman" panose="02020603050405020304" pitchFamily="18" charset="0"/>
            </a:endParaRPr>
          </a:p>
          <a:p>
            <a:pPr>
              <a:lnSpc>
                <a:spcPct val="107000"/>
              </a:lnSpc>
            </a:pPr>
            <a:r>
              <a:rPr lang="en-US" sz="800" dirty="0"/>
              <a:t>Black Student Union memo: Grievances and Demands of Black Students on the University of Oregon, 1968-04-08, </a:t>
            </a:r>
          </a:p>
          <a:p>
            <a:pPr>
              <a:lnSpc>
                <a:spcPct val="107000"/>
              </a:lnSpc>
            </a:pPr>
            <a:r>
              <a:rPr lang="en-US" sz="800" dirty="0"/>
              <a:t>UO Office of the President, Box 2, Special Collections &amp; University Archives, University of Oregon Libraries, Eugene, Oregon </a:t>
            </a:r>
            <a:endParaRPr lang="en-US" sz="800" dirty="0">
              <a:latin typeface="+mj-lt"/>
            </a:endParaRPr>
          </a:p>
        </p:txBody>
      </p:sp>
    </p:spTree>
    <p:extLst>
      <p:ext uri="{BB962C8B-B14F-4D97-AF65-F5344CB8AC3E}">
        <p14:creationId xmlns:p14="http://schemas.microsoft.com/office/powerpoint/2010/main" val="271570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7735" y="3340996"/>
            <a:ext cx="4156364" cy="1202445"/>
          </a:xfrm>
          <a:prstGeom prst="rect">
            <a:avLst/>
          </a:prstGeom>
        </p:spPr>
        <p:txBody>
          <a:bodyPr wrap="square">
            <a:spAutoFit/>
          </a:bodyPr>
          <a:lstStyle/>
          <a:p>
            <a:pPr>
              <a:lnSpc>
                <a:spcPct val="107000"/>
              </a:lnSpc>
            </a:pPr>
            <a:r>
              <a:rPr lang="en-US" sz="1600" b="1" dirty="0">
                <a:latin typeface="+mn-lt"/>
                <a:ea typeface="Times New Roman" panose="02020603050405020304" pitchFamily="18" charset="0"/>
                <a:cs typeface="Times New Roman" panose="02020603050405020304" pitchFamily="18" charset="0"/>
              </a:rPr>
              <a:t>Suit of Armor</a:t>
            </a:r>
            <a:endParaRPr lang="en-US" sz="1600" dirty="0">
              <a:latin typeface="+mn-lt"/>
              <a:ea typeface="Times New Roman" panose="02020603050405020304" pitchFamily="18" charset="0"/>
              <a:cs typeface="Times New Roman" panose="02020603050405020304" pitchFamily="18" charset="0"/>
            </a:endParaRPr>
          </a:p>
          <a:p>
            <a:pPr>
              <a:lnSpc>
                <a:spcPct val="107000"/>
              </a:lnSpc>
            </a:pPr>
            <a:r>
              <a:rPr lang="en-US" sz="1600" dirty="0">
                <a:latin typeface="+mn-lt"/>
                <a:ea typeface="Times New Roman" panose="02020603050405020304" pitchFamily="18" charset="0"/>
                <a:cs typeface="Times New Roman" panose="02020603050405020304" pitchFamily="18" charset="0"/>
              </a:rPr>
              <a:t>Japanese; Edo period, </a:t>
            </a:r>
          </a:p>
          <a:p>
            <a:pPr>
              <a:lnSpc>
                <a:spcPct val="107000"/>
              </a:lnSpc>
            </a:pPr>
            <a:endParaRPr lang="en-US" sz="1200" dirty="0">
              <a:latin typeface="+mn-lt"/>
              <a:ea typeface="Times New Roman" panose="02020603050405020304" pitchFamily="18" charset="0"/>
              <a:cs typeface="Times New Roman" panose="02020603050405020304" pitchFamily="18" charset="0"/>
            </a:endParaRPr>
          </a:p>
          <a:p>
            <a:pPr>
              <a:lnSpc>
                <a:spcPct val="107000"/>
              </a:lnSpc>
            </a:pPr>
            <a:r>
              <a:rPr lang="en-US" sz="800" dirty="0">
                <a:latin typeface="+mn-lt"/>
                <a:ea typeface="Times New Roman" panose="02020603050405020304" pitchFamily="18" charset="0"/>
                <a:cs typeface="Times New Roman" panose="02020603050405020304" pitchFamily="18" charset="0"/>
              </a:rPr>
              <a:t>Lacquer, metal, fabric</a:t>
            </a:r>
          </a:p>
          <a:p>
            <a:pPr>
              <a:lnSpc>
                <a:spcPct val="107000"/>
              </a:lnSpc>
            </a:pPr>
            <a:r>
              <a:rPr lang="en-US" sz="800" dirty="0">
                <a:latin typeface="+mn-lt"/>
                <a:ea typeface="Times New Roman" panose="02020603050405020304" pitchFamily="18" charset="0"/>
                <a:cs typeface="Times New Roman" panose="02020603050405020304" pitchFamily="18" charset="0"/>
              </a:rPr>
              <a:t>Jordan Schnitzer Museum of Art, University of Oregon; Murray Warner Collection of Oriental Art, MWJ64:2a-</a:t>
            </a:r>
            <a:endParaRPr lang="en-US" sz="800" dirty="0">
              <a:latin typeface="+mn-lt"/>
            </a:endParaRPr>
          </a:p>
        </p:txBody>
      </p:sp>
      <p:pic>
        <p:nvPicPr>
          <p:cNvPr id="3" name="Picture 2" descr="metal helmet with red facemask and fabric neckguard. The helmet is black with textured dots and striped earflaps. There are gold seals at either side of the vidor. The mask is deeply grooved with a fabric mustache. "/>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8469" y="1105782"/>
            <a:ext cx="3785720" cy="3759200"/>
          </a:xfrm>
          <a:prstGeom prst="rect">
            <a:avLst/>
          </a:prstGeom>
          <a:effectLst>
            <a:outerShdw blurRad="127000" dist="38100" dir="2700000" algn="tl" rotWithShape="0">
              <a:prstClr val="black">
                <a:alpha val="40000"/>
              </a:prstClr>
            </a:outerShdw>
          </a:effectLst>
        </p:spPr>
      </p:pic>
      <p:pic>
        <p:nvPicPr>
          <p:cNvPr id="4" name="Picture 3" descr="Gauntlets with textured decoration"/>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0419" y="162361"/>
            <a:ext cx="4642994" cy="2580959"/>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111532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430385-E8B9-D94E-92D3-E1B502E30AE1}"/>
              </a:ext>
            </a:extLst>
          </p:cNvPr>
          <p:cNvSpPr>
            <a:spLocks noGrp="1"/>
          </p:cNvSpPr>
          <p:nvPr>
            <p:ph type="sldNum" idx="12"/>
          </p:nvPr>
        </p:nvSpPr>
        <p:spPr/>
        <p:txBody>
          <a:bodyPr/>
          <a:lstStyle/>
          <a:p>
            <a:fld id="{00000000-1234-1234-1234-123412341234}" type="slidenum">
              <a:rPr lang="en" smtClean="0"/>
              <a:pPr/>
              <a:t>6</a:t>
            </a:fld>
            <a:endParaRPr lang="en" dirty="0"/>
          </a:p>
        </p:txBody>
      </p:sp>
      <p:sp>
        <p:nvSpPr>
          <p:cNvPr id="5" name="Rectangle 4">
            <a:extLst>
              <a:ext uri="{FF2B5EF4-FFF2-40B4-BE49-F238E27FC236}">
                <a16:creationId xmlns:a16="http://schemas.microsoft.com/office/drawing/2014/main" id="{67F10ED2-660F-7D48-ACE2-7CEEDBF13D57}"/>
              </a:ext>
            </a:extLst>
          </p:cNvPr>
          <p:cNvSpPr/>
          <p:nvPr/>
        </p:nvSpPr>
        <p:spPr>
          <a:xfrm>
            <a:off x="6433348" y="3311372"/>
            <a:ext cx="2366699" cy="1754326"/>
          </a:xfrm>
          <a:prstGeom prst="rect">
            <a:avLst/>
          </a:prstGeom>
        </p:spPr>
        <p:txBody>
          <a:bodyPr wrap="square">
            <a:spAutoFit/>
          </a:bodyPr>
          <a:lstStyle/>
          <a:p>
            <a:r>
              <a:rPr lang="en-US" sz="1600" dirty="0"/>
              <a:t>Photograph by Ruth Mountaingrove</a:t>
            </a:r>
          </a:p>
          <a:p>
            <a:endParaRPr lang="en-US" dirty="0"/>
          </a:p>
          <a:p>
            <a:r>
              <a:rPr lang="en-US" sz="800" dirty="0"/>
              <a:t>[Untitled, Call309_A22_P3_0009], 1950/1999, Lesbian Intentional Community: Ruth Mountaingrove (b. 1923) photographs, Coll309, binder 22 contact sheet 3, Special Collections &amp; University Archives, University of Oregon Libraries, Eugene, Oregon </a:t>
            </a:r>
            <a:br>
              <a:rPr lang="en-US" dirty="0"/>
            </a:br>
            <a:endParaRPr lang="en-US" dirty="0"/>
          </a:p>
        </p:txBody>
      </p:sp>
      <p:pic>
        <p:nvPicPr>
          <p:cNvPr id="8" name="Picture 7" descr="three women leaning against a wooden fence in front of some trees. The woman at left has short hair, sunglasses, a neckerchief. The woman at center has short hair, and the woman at left has longer hair. All three are wearing printed t-shirts">
            <a:extLst>
              <a:ext uri="{FF2B5EF4-FFF2-40B4-BE49-F238E27FC236}">
                <a16:creationId xmlns:a16="http://schemas.microsoft.com/office/drawing/2014/main" id="{ED42F9C9-0706-5146-8FDA-8014383F9B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560" y="802434"/>
            <a:ext cx="6045162" cy="3950304"/>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1516277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1E318E-1880-FD45-9642-7207E3248F75}"/>
              </a:ext>
            </a:extLst>
          </p:cNvPr>
          <p:cNvSpPr>
            <a:spLocks noGrp="1"/>
          </p:cNvSpPr>
          <p:nvPr>
            <p:ph type="sldNum" idx="12"/>
          </p:nvPr>
        </p:nvSpPr>
        <p:spPr/>
        <p:txBody>
          <a:bodyPr/>
          <a:lstStyle/>
          <a:p>
            <a:fld id="{00000000-1234-1234-1234-123412341234}" type="slidenum">
              <a:rPr lang="en" smtClean="0"/>
              <a:pPr/>
              <a:t>7</a:t>
            </a:fld>
            <a:endParaRPr lang="en" dirty="0"/>
          </a:p>
        </p:txBody>
      </p:sp>
      <p:pic>
        <p:nvPicPr>
          <p:cNvPr id="6" name="Picture 5" descr="Abstract geometric artwork. Angular blue, red and yellow shaped at the base with thin black lines extending up to black blobs. ">
            <a:extLst>
              <a:ext uri="{FF2B5EF4-FFF2-40B4-BE49-F238E27FC236}">
                <a16:creationId xmlns:a16="http://schemas.microsoft.com/office/drawing/2014/main" id="{B2970870-8A57-564F-BAB0-2B9BB31A6553}"/>
              </a:ext>
            </a:extLst>
          </p:cNvPr>
          <p:cNvPicPr>
            <a:picLocks noChangeAspect="1"/>
          </p:cNvPicPr>
          <p:nvPr/>
        </p:nvPicPr>
        <p:blipFill>
          <a:blip r:embed="rId2"/>
          <a:stretch>
            <a:fillRect/>
          </a:stretch>
        </p:blipFill>
        <p:spPr>
          <a:xfrm>
            <a:off x="408429" y="146391"/>
            <a:ext cx="3727449" cy="4792434"/>
          </a:xfrm>
          <a:prstGeom prst="rect">
            <a:avLst/>
          </a:prstGeom>
          <a:effectLst>
            <a:outerShdw blurRad="127000" dist="38100" dir="2700000" algn="tl" rotWithShape="0">
              <a:prstClr val="black">
                <a:alpha val="40000"/>
              </a:prstClr>
            </a:outerShdw>
          </a:effectLst>
        </p:spPr>
      </p:pic>
      <p:sp>
        <p:nvSpPr>
          <p:cNvPr id="7" name="TextBox 6">
            <a:extLst>
              <a:ext uri="{FF2B5EF4-FFF2-40B4-BE49-F238E27FC236}">
                <a16:creationId xmlns:a16="http://schemas.microsoft.com/office/drawing/2014/main" id="{FD7B846C-372D-E940-96CD-FC415542A60A}"/>
              </a:ext>
            </a:extLst>
          </p:cNvPr>
          <p:cNvSpPr txBox="1"/>
          <p:nvPr/>
        </p:nvSpPr>
        <p:spPr>
          <a:xfrm>
            <a:off x="4243566" y="3472974"/>
            <a:ext cx="3691467" cy="1465851"/>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Untitled (Les Fleurs II)</a:t>
            </a:r>
            <a:r>
              <a:rPr lang="en-US" sz="1600" dirty="0">
                <a:ea typeface="Times New Roman" panose="02020603050405020304" pitchFamily="18" charset="0"/>
                <a:cs typeface="Times New Roman" panose="02020603050405020304" pitchFamily="18" charset="0"/>
              </a:rPr>
              <a:t>, 1972</a:t>
            </a:r>
          </a:p>
          <a:p>
            <a:pPr defTabSz="914378">
              <a:lnSpc>
                <a:spcPct val="107000"/>
              </a:lnSpc>
            </a:pPr>
            <a:r>
              <a:rPr lang="en-US" sz="1600" dirty="0">
                <a:ea typeface="Times New Roman" panose="02020603050405020304" pitchFamily="18" charset="0"/>
                <a:cs typeface="Times New Roman" panose="02020603050405020304" pitchFamily="18" charset="0"/>
              </a:rPr>
              <a:t>Alexander Calder</a:t>
            </a:r>
          </a:p>
          <a:p>
            <a:pPr defTabSz="914378">
              <a:lnSpc>
                <a:spcPct val="107000"/>
              </a:lnSpc>
            </a:pPr>
            <a:r>
              <a:rPr lang="en-US" sz="1200" dirty="0">
                <a:ea typeface="Times New Roman" panose="02020603050405020304" pitchFamily="18" charset="0"/>
                <a:cs typeface="Times New Roman" panose="02020603050405020304" pitchFamily="18" charset="0"/>
              </a:rPr>
              <a:t>(American, 1898-1976)</a:t>
            </a:r>
          </a:p>
          <a:p>
            <a:pPr defTabSz="914378">
              <a:lnSpc>
                <a:spcPct val="107000"/>
              </a:lnSpc>
            </a:pPr>
            <a:endParaRPr lang="en-US" sz="800" dirty="0">
              <a:ea typeface="Times New Roman" panose="02020603050405020304" pitchFamily="18" charset="0"/>
              <a:cs typeface="Times New Roman" panose="02020603050405020304" pitchFamily="18" charset="0"/>
            </a:endParaRPr>
          </a:p>
          <a:p>
            <a:pPr defTabSz="914378">
              <a:lnSpc>
                <a:spcPct val="107000"/>
              </a:lnSpc>
            </a:pPr>
            <a:r>
              <a:rPr lang="en-US" sz="800" dirty="0">
                <a:ea typeface="Times New Roman" panose="02020603050405020304" pitchFamily="18" charset="0"/>
                <a:cs typeface="Times New Roman" panose="02020603050405020304" pitchFamily="18" charset="0"/>
              </a:rPr>
              <a:t>Lithograph on Paper</a:t>
            </a:r>
          </a:p>
          <a:p>
            <a:pPr defTabSz="914378">
              <a:lnSpc>
                <a:spcPct val="107000"/>
              </a:lnSpc>
            </a:pPr>
            <a:r>
              <a:rPr lang="en-US" sz="800" dirty="0">
                <a:ea typeface="Times New Roman" panose="02020603050405020304" pitchFamily="18" charset="0"/>
                <a:cs typeface="Times New Roman" panose="02020603050405020304" pitchFamily="18" charset="0"/>
              </a:rPr>
              <a:t>H. 29.5 x W. 19.5 inches </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The Elizabeth Cole Butler Graphic Arts Collection, Bequest to the Museum, 2017:4.2</a:t>
            </a:r>
            <a:endParaRPr lang="en-US" sz="800" dirty="0"/>
          </a:p>
        </p:txBody>
      </p:sp>
    </p:spTree>
    <p:extLst>
      <p:ext uri="{BB962C8B-B14F-4D97-AF65-F5344CB8AC3E}">
        <p14:creationId xmlns:p14="http://schemas.microsoft.com/office/powerpoint/2010/main" val="1642414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0782C-4BBE-994F-8EC1-F8F2384CC933}"/>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3D0163B0-4C54-1E4B-AE8E-CC2B45461C2E}"/>
              </a:ext>
            </a:extLst>
          </p:cNvPr>
          <p:cNvSpPr>
            <a:spLocks noGrp="1"/>
          </p:cNvSpPr>
          <p:nvPr>
            <p:ph type="sldNum" idx="12"/>
          </p:nvPr>
        </p:nvSpPr>
        <p:spPr/>
        <p:txBody>
          <a:bodyPr/>
          <a:lstStyle/>
          <a:p>
            <a:fld id="{00000000-1234-1234-1234-123412341234}" type="slidenum">
              <a:rPr lang="en" smtClean="0"/>
              <a:pPr/>
              <a:t>8</a:t>
            </a:fld>
            <a:endParaRPr lang="en" dirty="0"/>
          </a:p>
        </p:txBody>
      </p:sp>
      <p:sp>
        <p:nvSpPr>
          <p:cNvPr id="9" name="Rectangle 8">
            <a:extLst>
              <a:ext uri="{FF2B5EF4-FFF2-40B4-BE49-F238E27FC236}">
                <a16:creationId xmlns:a16="http://schemas.microsoft.com/office/drawing/2014/main" id="{C2266314-6C9E-A94B-B536-75DB5A04BF3D}"/>
              </a:ext>
            </a:extLst>
          </p:cNvPr>
          <p:cNvSpPr/>
          <p:nvPr/>
        </p:nvSpPr>
        <p:spPr>
          <a:xfrm>
            <a:off x="4279444" y="4297091"/>
            <a:ext cx="3730413" cy="1046440"/>
          </a:xfrm>
          <a:prstGeom prst="rect">
            <a:avLst/>
          </a:prstGeom>
        </p:spPr>
        <p:txBody>
          <a:bodyPr wrap="square" lIns="91440" tIns="45720" rIns="91440" bIns="45720" anchor="t">
            <a:spAutoFit/>
          </a:bodyPr>
          <a:lstStyle/>
          <a:p>
            <a:r>
              <a:rPr lang="en-US" sz="800" dirty="0"/>
              <a:t>Top: Grants Department Store, Eugene Mall (Eugene, Oregon), 1959, Building Oregon, 711 AmO Eu43 157, Design Library, University of Oregon Libraries, Eugene, Oregon </a:t>
            </a:r>
            <a:br>
              <a:rPr lang="en-US" sz="1600" dirty="0"/>
            </a:br>
            <a:r>
              <a:rPr lang="en-US" sz="800" dirty="0"/>
              <a:t>Bottom: Stark's Vacuum Cleaners, Eugene Outdoor Store (Eugene, Oregon), 1990, Building Oregon, eug1231, Design Library, University of Oregon Libraries, Eugene, Oregon </a:t>
            </a:r>
            <a:br>
              <a:rPr lang="en-US" sz="1600" dirty="0"/>
            </a:br>
            <a:endParaRPr lang="en-US" dirty="0"/>
          </a:p>
        </p:txBody>
      </p:sp>
      <p:pic>
        <p:nvPicPr>
          <p:cNvPr id="5" name="Picture 4" descr="Street scene. Woman in a skirt walks down an empty street with sidewalk cafes on either side. There are vertical business signs along the street, including for Grants and for an insurance company">
            <a:extLst>
              <a:ext uri="{FF2B5EF4-FFF2-40B4-BE49-F238E27FC236}">
                <a16:creationId xmlns:a16="http://schemas.microsoft.com/office/drawing/2014/main" id="{9DA4E7B9-9678-1B42-84B1-592D86EBE2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4242121" cy="2842788"/>
          </a:xfrm>
          <a:prstGeom prst="rect">
            <a:avLst/>
          </a:prstGeom>
          <a:effectLst>
            <a:outerShdw blurRad="127000" dist="38100" dir="2700000" algn="tl" rotWithShape="0">
              <a:prstClr val="black">
                <a:alpha val="40000"/>
              </a:prstClr>
            </a:outerShdw>
          </a:effectLst>
        </p:spPr>
      </p:pic>
      <p:pic>
        <p:nvPicPr>
          <p:cNvPr id="11" name="Picture 10" descr="street corner with parked and driving cars. The buildings on the block are multistory- one has a large ad for redwing shoes painted on the side. Starks Vacuum Cleaners is the business on the corder">
            <a:extLst>
              <a:ext uri="{FF2B5EF4-FFF2-40B4-BE49-F238E27FC236}">
                <a16:creationId xmlns:a16="http://schemas.microsoft.com/office/drawing/2014/main" id="{633E6F02-61B5-F34D-9C0D-7370629A1A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2713803"/>
            <a:ext cx="4227846" cy="2429698"/>
          </a:xfrm>
          <a:prstGeom prst="rect">
            <a:avLst/>
          </a:prstGeom>
          <a:effectLst>
            <a:outerShdw blurRad="127000" dist="38100" dir="2700000" algn="tl" rotWithShape="0">
              <a:prstClr val="black">
                <a:alpha val="40000"/>
              </a:prstClr>
            </a:outerShdw>
          </a:effectLst>
        </p:spPr>
      </p:pic>
      <p:sp>
        <p:nvSpPr>
          <p:cNvPr id="12" name="TextBox 11">
            <a:extLst>
              <a:ext uri="{FF2B5EF4-FFF2-40B4-BE49-F238E27FC236}">
                <a16:creationId xmlns:a16="http://schemas.microsoft.com/office/drawing/2014/main" id="{D784897A-E3C0-2943-8558-AEFF318C5FB1}"/>
              </a:ext>
            </a:extLst>
          </p:cNvPr>
          <p:cNvSpPr txBox="1"/>
          <p:nvPr/>
        </p:nvSpPr>
        <p:spPr>
          <a:xfrm>
            <a:off x="4293163" y="3266064"/>
            <a:ext cx="2679826" cy="830997"/>
          </a:xfrm>
          <a:prstGeom prst="rect">
            <a:avLst/>
          </a:prstGeom>
          <a:noFill/>
        </p:spPr>
        <p:txBody>
          <a:bodyPr wrap="square" rtlCol="0">
            <a:spAutoFit/>
          </a:bodyPr>
          <a:lstStyle/>
          <a:p>
            <a:r>
              <a:rPr lang="en-US" sz="1600" dirty="0"/>
              <a:t>Street scenes in Eugene, Oregon in 1959 (top) and 1990 (bottom)</a:t>
            </a:r>
          </a:p>
        </p:txBody>
      </p:sp>
    </p:spTree>
    <p:extLst>
      <p:ext uri="{BB962C8B-B14F-4D97-AF65-F5344CB8AC3E}">
        <p14:creationId xmlns:p14="http://schemas.microsoft.com/office/powerpoint/2010/main" val="420743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EEBC-E051-524B-99C8-B5498F401C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dirty="0"/>
          </a:p>
        </p:txBody>
      </p:sp>
      <p:sp>
        <p:nvSpPr>
          <p:cNvPr id="6" name="Rectangle 5">
            <a:extLst>
              <a:ext uri="{FF2B5EF4-FFF2-40B4-BE49-F238E27FC236}">
                <a16:creationId xmlns:a16="http://schemas.microsoft.com/office/drawing/2014/main" id="{DD9A2CD9-4124-5645-8AD3-0629D3F19A42}"/>
              </a:ext>
            </a:extLst>
          </p:cNvPr>
          <p:cNvSpPr/>
          <p:nvPr/>
        </p:nvSpPr>
        <p:spPr>
          <a:xfrm>
            <a:off x="2077178" y="1595556"/>
            <a:ext cx="7066822" cy="1569660"/>
          </a:xfrm>
          <a:prstGeom prst="rect">
            <a:avLst/>
          </a:prstGeom>
        </p:spPr>
        <p:txBody>
          <a:bodyPr wrap="square">
            <a:spAutoFit/>
          </a:bodyPr>
          <a:lstStyle/>
          <a:p>
            <a:r>
              <a:rPr lang="en-US" sz="4800" b="1" dirty="0"/>
              <a:t>WHY RESTRICT ACCESS?</a:t>
            </a:r>
            <a:endParaRPr lang="en-US" sz="4800" dirty="0"/>
          </a:p>
        </p:txBody>
      </p:sp>
    </p:spTree>
    <p:extLst>
      <p:ext uri="{BB962C8B-B14F-4D97-AF65-F5344CB8AC3E}">
        <p14:creationId xmlns:p14="http://schemas.microsoft.com/office/powerpoint/2010/main" val="3029258397"/>
      </p:ext>
    </p:extLst>
  </p:cSld>
  <p:clrMapOvr>
    <a:masterClrMapping/>
  </p:clrMapOvr>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0DD9E5159403843B542839725242AE3" ma:contentTypeVersion="10" ma:contentTypeDescription="Create a new document." ma:contentTypeScope="" ma:versionID="54df43de4b12cb59bdbfe1e1956f5615">
  <xsd:schema xmlns:xsd="http://www.w3.org/2001/XMLSchema" xmlns:xs="http://www.w3.org/2001/XMLSchema" xmlns:p="http://schemas.microsoft.com/office/2006/metadata/properties" xmlns:ns2="1cb1bb8b-86fb-456b-80dc-c0190ebc56bd" targetNamespace="http://schemas.microsoft.com/office/2006/metadata/properties" ma:root="true" ma:fieldsID="75318cfe97d8932bc2ef7f22804d1a35" ns2:_="">
    <xsd:import namespace="1cb1bb8b-86fb-456b-80dc-c0190ebc56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b1bb8b-86fb-456b-80dc-c0190ebc56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71CCCC-8DF1-477E-9788-F56287887428}">
  <ds:schemaRefs>
    <ds:schemaRef ds:uri="http://schemas.microsoft.com/sharepoint/v3/contenttype/forms"/>
  </ds:schemaRefs>
</ds:datastoreItem>
</file>

<file path=customXml/itemProps2.xml><?xml version="1.0" encoding="utf-8"?>
<ds:datastoreItem xmlns:ds="http://schemas.openxmlformats.org/officeDocument/2006/customXml" ds:itemID="{39C0BF7F-49CB-478B-A20B-7E7A49CA4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b1bb8b-86fb-456b-80dc-c0190ebc56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E0CE9A-566E-44F0-877B-B64174B45DE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9321</TotalTime>
  <Words>1436</Words>
  <Application>Microsoft Macintosh PowerPoint</Application>
  <PresentationFormat>On-screen Show (16:9)</PresentationFormat>
  <Paragraphs>131</Paragraphs>
  <Slides>27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Poppins</vt:lpstr>
      <vt:lpstr>Montserrat Light</vt:lpstr>
      <vt:lpstr>Gudea</vt:lpstr>
      <vt:lpstr>Volsce template</vt:lpstr>
      <vt:lpstr>UNITED COLLECTIONS</vt:lpstr>
      <vt:lpstr>ACCESSING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COLLECTIONS</dc:title>
  <cp:lastModifiedBy>Azle Malinao-Alvarez</cp:lastModifiedBy>
  <cp:revision>219</cp:revision>
  <cp:lastPrinted>2020-09-09T16:53:40Z</cp:lastPrinted>
  <dcterms:modified xsi:type="dcterms:W3CDTF">2020-10-14T18:18:57Z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0x01010010DD9E5159403843B542839725242AE3</vt:lpwstr>
  </property>
</Properties>
</file>