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autoCompressPictures="0">
  <p:sldMasterIdLst>
    <p:sldMasterId id="2147483658" r:id="rId4"/>
  </p:sldMasterIdLst>
  <p:notesMasterIdLst>
    <p:notesMasterId r:id="rId33"/>
  </p:notesMasterIdLst>
  <p:handoutMasterIdLst>
    <p:handoutMasterId r:id="rId34"/>
  </p:handoutMasterIdLst>
  <p:sldIdLst>
    <p:sldId id="430" r:id="rId5"/>
    <p:sldId id="432" r:id="rId6"/>
    <p:sldId id="258" r:id="rId7"/>
    <p:sldId id="294" r:id="rId8"/>
    <p:sldId id="426" r:id="rId9"/>
    <p:sldId id="285" r:id="rId10"/>
    <p:sldId id="434" r:id="rId11"/>
    <p:sldId id="427" r:id="rId12"/>
    <p:sldId id="287" r:id="rId13"/>
    <p:sldId id="435" r:id="rId14"/>
    <p:sldId id="429" r:id="rId15"/>
    <p:sldId id="289" r:id="rId16"/>
    <p:sldId id="438" r:id="rId17"/>
    <p:sldId id="437" r:id="rId18"/>
    <p:sldId id="439" r:id="rId19"/>
    <p:sldId id="440" r:id="rId20"/>
    <p:sldId id="319" r:id="rId21"/>
    <p:sldId id="441" r:id="rId22"/>
    <p:sldId id="446" r:id="rId23"/>
    <p:sldId id="445" r:id="rId24"/>
    <p:sldId id="447" r:id="rId25"/>
    <p:sldId id="450" r:id="rId26"/>
    <p:sldId id="449" r:id="rId27"/>
    <p:sldId id="448" r:id="rId28"/>
    <p:sldId id="451" r:id="rId29"/>
    <p:sldId id="452" r:id="rId30"/>
    <p:sldId id="453" r:id="rId31"/>
    <p:sldId id="292" r:id="rId32"/>
  </p:sldIdLst>
  <p:sldSz cx="9144000" cy="5143500" type="screen16x9"/>
  <p:notesSz cx="6858000" cy="9144000"/>
  <p:embeddedFontLst>
    <p:embeddedFont>
      <p:font typeface="Montserrat" panose="020B0604020202020204" charset="0"/>
      <p:regular r:id="rId35"/>
      <p:bold r:id="rId36"/>
      <p:italic r:id="rId37"/>
      <p:boldItalic r:id="rId38"/>
    </p:embeddedFont>
    <p:embeddedFont>
      <p:font typeface="Montserrat Light" panose="020B0604020202020204" charset="0"/>
      <p:regular r:id="rId39"/>
      <p:bold r:id="rId40"/>
      <p:italic r:id="rId41"/>
      <p:boldItalic r:id="rId42"/>
    </p:embeddedFont>
    <p:embeddedFont>
      <p:font typeface="Poppins" panose="020B0604020202020204"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25F7B7-1113-4022-A0CD-2C7FA2B1EFDE}" v="117" dt="2020-10-14T17:52:25.059"/>
    <p1510:client id="{85523061-6C01-483D-B66C-CCB547441DC7}" v="18" dt="2020-10-14T17:41:39.379"/>
    <p1510:client id="{C0CD17D3-763A-44A0-A12B-ACDC60E0A1AE}" v="72" dt="2020-10-12T23:10:01.906"/>
    <p1510:client id="{D6BFD5A8-3062-4810-B8E7-CBBA09FA1DA6}" v="8" dt="2020-10-12T22:11:57.580"/>
  </p1510:revLst>
</p1510:revInfo>
</file>

<file path=ppt/tableStyles.xml><?xml version="1.0" encoding="utf-8"?>
<a:tblStyleLst xmlns:a="http://schemas.openxmlformats.org/drawingml/2006/main" def="{A2712441-9C51-4EB9-AB05-A538233E776C}">
  <a:tblStyle styleId="{A2712441-9C51-4EB9-AB05-A538233E776C}"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97"/>
    <p:restoredTop sz="94585"/>
  </p:normalViewPr>
  <p:slideViewPr>
    <p:cSldViewPr snapToGrid="0" snapToObjects="1">
      <p:cViewPr varScale="1">
        <p:scale>
          <a:sx n="214" d="100"/>
          <a:sy n="214" d="100"/>
        </p:scale>
        <p:origin x="184" y="584"/>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5.fntdata"/><Relationship Id="rId21" Type="http://schemas.openxmlformats.org/officeDocument/2006/relationships/slide" Target="slides/slide17.xml"/><Relationship Id="rId34" Type="http://schemas.openxmlformats.org/officeDocument/2006/relationships/handoutMaster" Target="handoutMasters/handoutMaster1.xml"/><Relationship Id="rId42" Type="http://schemas.openxmlformats.org/officeDocument/2006/relationships/font" Target="fonts/font8.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2.fntdata"/><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0.fntdata"/><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6.xml"/><Relationship Id="rId41"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athan Smith" userId="S::jsmith3@uoregon.edu::b66846f4-fc48-4820-bb62-ba0cf2a8f39e" providerId="AD" clId="Web-{85523061-6C01-483D-B66C-CCB547441DC7}"/>
    <pc:docChg chg="modSld">
      <pc:chgData name="Jonathan Smith" userId="S::jsmith3@uoregon.edu::b66846f4-fc48-4820-bb62-ba0cf2a8f39e" providerId="AD" clId="Web-{85523061-6C01-483D-B66C-CCB547441DC7}" dt="2020-10-14T17:41:39.379" v="17" actId="20577"/>
      <pc:docMkLst>
        <pc:docMk/>
      </pc:docMkLst>
      <pc:sldChg chg="modSp">
        <pc:chgData name="Jonathan Smith" userId="S::jsmith3@uoregon.edu::b66846f4-fc48-4820-bb62-ba0cf2a8f39e" providerId="AD" clId="Web-{85523061-6C01-483D-B66C-CCB547441DC7}" dt="2020-10-14T17:41:31.707" v="15" actId="20577"/>
        <pc:sldMkLst>
          <pc:docMk/>
          <pc:sldMk cId="3393382762" sldId="452"/>
        </pc:sldMkLst>
        <pc:spChg chg="mod">
          <ac:chgData name="Jonathan Smith" userId="S::jsmith3@uoregon.edu::b66846f4-fc48-4820-bb62-ba0cf2a8f39e" providerId="AD" clId="Web-{85523061-6C01-483D-B66C-CCB547441DC7}" dt="2020-10-14T17:41:31.707" v="15" actId="20577"/>
          <ac:spMkLst>
            <pc:docMk/>
            <pc:sldMk cId="3393382762" sldId="452"/>
            <ac:spMk id="7" creationId="{515ECB53-3D3F-439D-A434-CF149D765422}"/>
          </ac:spMkLst>
        </pc:spChg>
      </pc:sldChg>
    </pc:docChg>
  </pc:docChgLst>
  <pc:docChgLst>
    <pc:chgData name="Julia Simic" userId="S::jsimic@uoregon.edu::856f14db-2ac3-41e2-8d0d-b41659d9e0e3" providerId="AD" clId="Web-{D6BFD5A8-3062-4810-B8E7-CBBA09FA1DA6}"/>
    <pc:docChg chg="modSld">
      <pc:chgData name="Julia Simic" userId="S::jsimic@uoregon.edu::856f14db-2ac3-41e2-8d0d-b41659d9e0e3" providerId="AD" clId="Web-{D6BFD5A8-3062-4810-B8E7-CBBA09FA1DA6}" dt="2020-10-12T22:11:51.283" v="6" actId="14100"/>
      <pc:docMkLst>
        <pc:docMk/>
      </pc:docMkLst>
      <pc:sldChg chg="modSp">
        <pc:chgData name="Julia Simic" userId="S::jsimic@uoregon.edu::856f14db-2ac3-41e2-8d0d-b41659d9e0e3" providerId="AD" clId="Web-{D6BFD5A8-3062-4810-B8E7-CBBA09FA1DA6}" dt="2020-10-12T22:11:51.283" v="6" actId="14100"/>
        <pc:sldMkLst>
          <pc:docMk/>
          <pc:sldMk cId="3903225672" sldId="292"/>
        </pc:sldMkLst>
        <pc:spChg chg="mod">
          <ac:chgData name="Julia Simic" userId="S::jsimic@uoregon.edu::856f14db-2ac3-41e2-8d0d-b41659d9e0e3" providerId="AD" clId="Web-{D6BFD5A8-3062-4810-B8E7-CBBA09FA1DA6}" dt="2020-10-12T22:11:51.283" v="6" actId="14100"/>
          <ac:spMkLst>
            <pc:docMk/>
            <pc:sldMk cId="3903225672" sldId="292"/>
            <ac:spMk id="9" creationId="{F4E4E870-A134-F347-9DF9-DD1930480440}"/>
          </ac:spMkLst>
        </pc:spChg>
      </pc:sldChg>
    </pc:docChg>
  </pc:docChgLst>
  <pc:docChgLst>
    <pc:chgData name="Anne Rose Kitagawa" userId="S::ark@uoregon.edu::8d3f49e2-85c1-4d87-8927-ea8ef173e85e" providerId="AD" clId="Web-{F334EFEA-4187-4F14-15F5-94A3FC52429F}"/>
    <pc:docChg chg="modSld">
      <pc:chgData name="Anne Rose Kitagawa" userId="S::ark@uoregon.edu::8d3f49e2-85c1-4d87-8927-ea8ef173e85e" providerId="AD" clId="Web-{F334EFEA-4187-4F14-15F5-94A3FC52429F}" dt="2020-09-09T06:47:18.067" v="0" actId="1076"/>
      <pc:docMkLst>
        <pc:docMk/>
      </pc:docMkLst>
      <pc:sldChg chg="modSp">
        <pc:chgData name="Anne Rose Kitagawa" userId="S::ark@uoregon.edu::8d3f49e2-85c1-4d87-8927-ea8ef173e85e" providerId="AD" clId="Web-{F334EFEA-4187-4F14-15F5-94A3FC52429F}" dt="2020-09-09T06:47:18.067" v="0" actId="1076"/>
        <pc:sldMkLst>
          <pc:docMk/>
          <pc:sldMk cId="3266674035" sldId="434"/>
        </pc:sldMkLst>
        <pc:picChg chg="mod">
          <ac:chgData name="Anne Rose Kitagawa" userId="S::ark@uoregon.edu::8d3f49e2-85c1-4d87-8927-ea8ef173e85e" providerId="AD" clId="Web-{F334EFEA-4187-4F14-15F5-94A3FC52429F}" dt="2020-09-09T06:47:18.067" v="0" actId="1076"/>
          <ac:picMkLst>
            <pc:docMk/>
            <pc:sldMk cId="3266674035" sldId="434"/>
            <ac:picMk id="7" creationId="{89DE65FA-7839-CB47-8321-C220D2BC4188}"/>
          </ac:picMkLst>
        </pc:picChg>
      </pc:sldChg>
    </pc:docChg>
  </pc:docChgLst>
  <pc:docChgLst>
    <pc:chgData name="Jonathan Smith" userId="S::jsmith3@uoregon.edu::b66846f4-fc48-4820-bb62-ba0cf2a8f39e" providerId="AD" clId="Web-{2F25F7B7-1113-4022-A0CD-2C7FA2B1EFDE}"/>
    <pc:docChg chg="addSld modSld">
      <pc:chgData name="Jonathan Smith" userId="S::jsmith3@uoregon.edu::b66846f4-fc48-4820-bb62-ba0cf2a8f39e" providerId="AD" clId="Web-{2F25F7B7-1113-4022-A0CD-2C7FA2B1EFDE}" dt="2020-10-14T17:52:25.059" v="114" actId="20577"/>
      <pc:docMkLst>
        <pc:docMk/>
      </pc:docMkLst>
      <pc:sldChg chg="modSp">
        <pc:chgData name="Jonathan Smith" userId="S::jsmith3@uoregon.edu::b66846f4-fc48-4820-bb62-ba0cf2a8f39e" providerId="AD" clId="Web-{2F25F7B7-1113-4022-A0CD-2C7FA2B1EFDE}" dt="2020-10-14T17:47:53.467" v="62" actId="20577"/>
        <pc:sldMkLst>
          <pc:docMk/>
          <pc:sldMk cId="3393382762" sldId="452"/>
        </pc:sldMkLst>
        <pc:spChg chg="mod">
          <ac:chgData name="Jonathan Smith" userId="S::jsmith3@uoregon.edu::b66846f4-fc48-4820-bb62-ba0cf2a8f39e" providerId="AD" clId="Web-{2F25F7B7-1113-4022-A0CD-2C7FA2B1EFDE}" dt="2020-10-14T17:47:53.467" v="62" actId="20577"/>
          <ac:spMkLst>
            <pc:docMk/>
            <pc:sldMk cId="3393382762" sldId="452"/>
            <ac:spMk id="7" creationId="{515ECB53-3D3F-439D-A434-CF149D765422}"/>
          </ac:spMkLst>
        </pc:spChg>
      </pc:sldChg>
      <pc:sldChg chg="modSp new">
        <pc:chgData name="Jonathan Smith" userId="S::jsmith3@uoregon.edu::b66846f4-fc48-4820-bb62-ba0cf2a8f39e" providerId="AD" clId="Web-{2F25F7B7-1113-4022-A0CD-2C7FA2B1EFDE}" dt="2020-10-14T17:52:25.059" v="114" actId="20577"/>
        <pc:sldMkLst>
          <pc:docMk/>
          <pc:sldMk cId="3256854736" sldId="453"/>
        </pc:sldMkLst>
        <pc:spChg chg="mod">
          <ac:chgData name="Jonathan Smith" userId="S::jsmith3@uoregon.edu::b66846f4-fc48-4820-bb62-ba0cf2a8f39e" providerId="AD" clId="Web-{2F25F7B7-1113-4022-A0CD-2C7FA2B1EFDE}" dt="2020-10-14T17:51:55.729" v="112" actId="14100"/>
          <ac:spMkLst>
            <pc:docMk/>
            <pc:sldMk cId="3256854736" sldId="453"/>
            <ac:spMk id="2" creationId="{9D945DC7-D8B8-4223-A7DB-CD30A7B2724E}"/>
          </ac:spMkLst>
        </pc:spChg>
        <pc:spChg chg="mod">
          <ac:chgData name="Jonathan Smith" userId="S::jsmith3@uoregon.edu::b66846f4-fc48-4820-bb62-ba0cf2a8f39e" providerId="AD" clId="Web-{2F25F7B7-1113-4022-A0CD-2C7FA2B1EFDE}" dt="2020-10-14T17:52:25.059" v="114" actId="20577"/>
          <ac:spMkLst>
            <pc:docMk/>
            <pc:sldMk cId="3256854736" sldId="453"/>
            <ac:spMk id="3" creationId="{5E8A0BFB-2715-4483-B1C4-C1318CB961FC}"/>
          </ac:spMkLst>
        </pc:spChg>
      </pc:sldChg>
    </pc:docChg>
  </pc:docChgLst>
  <pc:docChgLst>
    <pc:chgData name="Julia Simic" userId="S::jsimic@uoregon.edu::856f14db-2ac3-41e2-8d0d-b41659d9e0e3" providerId="AD" clId="Web-{7C8E3780-BBB7-290B-3978-6CA8D64D9846}"/>
    <pc:docChg chg="modSld">
      <pc:chgData name="Julia Simic" userId="S::jsimic@uoregon.edu::856f14db-2ac3-41e2-8d0d-b41659d9e0e3" providerId="AD" clId="Web-{7C8E3780-BBB7-290B-3978-6CA8D64D9846}" dt="2020-09-08T18:43:01.907" v="4"/>
      <pc:docMkLst>
        <pc:docMk/>
      </pc:docMkLst>
      <pc:sldChg chg="addSp delSp modSp">
        <pc:chgData name="Julia Simic" userId="S::jsimic@uoregon.edu::856f14db-2ac3-41e2-8d0d-b41659d9e0e3" providerId="AD" clId="Web-{7C8E3780-BBB7-290B-3978-6CA8D64D9846}" dt="2020-09-08T18:43:01.907" v="4"/>
        <pc:sldMkLst>
          <pc:docMk/>
          <pc:sldMk cId="2024179669" sldId="319"/>
        </pc:sldMkLst>
        <pc:picChg chg="add mod ord">
          <ac:chgData name="Julia Simic" userId="S::jsimic@uoregon.edu::856f14db-2ac3-41e2-8d0d-b41659d9e0e3" providerId="AD" clId="Web-{7C8E3780-BBB7-290B-3978-6CA8D64D9846}" dt="2020-09-08T18:43:01.907" v="4"/>
          <ac:picMkLst>
            <pc:docMk/>
            <pc:sldMk cId="2024179669" sldId="319"/>
            <ac:picMk id="3" creationId="{8A2F29A0-1535-42A1-AFFC-D6B734CFA696}"/>
          </ac:picMkLst>
        </pc:picChg>
        <pc:picChg chg="del">
          <ac:chgData name="Julia Simic" userId="S::jsimic@uoregon.edu::856f14db-2ac3-41e2-8d0d-b41659d9e0e3" providerId="AD" clId="Web-{7C8E3780-BBB7-290B-3978-6CA8D64D9846}" dt="2020-09-08T18:41:16.468" v="1"/>
          <ac:picMkLst>
            <pc:docMk/>
            <pc:sldMk cId="2024179669" sldId="319"/>
            <ac:picMk id="6" creationId="{3F50C821-2723-6040-BF67-09CE78157C9E}"/>
          </ac:picMkLst>
        </pc:picChg>
      </pc:sldChg>
    </pc:docChg>
  </pc:docChgLst>
  <pc:docChgLst>
    <pc:chgData name="Julia Simic" userId="S::jsimic@uoregon.edu::856f14db-2ac3-41e2-8d0d-b41659d9e0e3" providerId="AD" clId="Web-{C0CD17D3-763A-44A0-A12B-ACDC60E0A1AE}"/>
    <pc:docChg chg="addSld modSld">
      <pc:chgData name="Julia Simic" userId="S::jsimic@uoregon.edu::856f14db-2ac3-41e2-8d0d-b41659d9e0e3" providerId="AD" clId="Web-{C0CD17D3-763A-44A0-A12B-ACDC60E0A1AE}" dt="2020-10-12T23:10:01.562" v="60" actId="20577"/>
      <pc:docMkLst>
        <pc:docMk/>
      </pc:docMkLst>
      <pc:sldChg chg="addSp delSp modSp new">
        <pc:chgData name="Julia Simic" userId="S::jsimic@uoregon.edu::856f14db-2ac3-41e2-8d0d-b41659d9e0e3" providerId="AD" clId="Web-{C0CD17D3-763A-44A0-A12B-ACDC60E0A1AE}" dt="2020-10-12T23:09:57.125" v="58" actId="20577"/>
        <pc:sldMkLst>
          <pc:docMk/>
          <pc:sldMk cId="3393382762" sldId="452"/>
        </pc:sldMkLst>
        <pc:spChg chg="mod">
          <ac:chgData name="Julia Simic" userId="S::jsimic@uoregon.edu::856f14db-2ac3-41e2-8d0d-b41659d9e0e3" providerId="AD" clId="Web-{C0CD17D3-763A-44A0-A12B-ACDC60E0A1AE}" dt="2020-10-12T23:06:30.359" v="49" actId="20577"/>
          <ac:spMkLst>
            <pc:docMk/>
            <pc:sldMk cId="3393382762" sldId="452"/>
            <ac:spMk id="2" creationId="{2EDB2994-A787-4563-97F5-EF9D89EE2847}"/>
          </ac:spMkLst>
        </pc:spChg>
        <pc:spChg chg="del mod">
          <ac:chgData name="Julia Simic" userId="S::jsimic@uoregon.edu::856f14db-2ac3-41e2-8d0d-b41659d9e0e3" providerId="AD" clId="Web-{C0CD17D3-763A-44A0-A12B-ACDC60E0A1AE}" dt="2020-10-12T23:05:02.468" v="14"/>
          <ac:spMkLst>
            <pc:docMk/>
            <pc:sldMk cId="3393382762" sldId="452"/>
            <ac:spMk id="3" creationId="{92C86F87-66AF-479A-891F-5D72023C740C}"/>
          </ac:spMkLst>
        </pc:spChg>
        <pc:spChg chg="add del mod">
          <ac:chgData name="Julia Simic" userId="S::jsimic@uoregon.edu::856f14db-2ac3-41e2-8d0d-b41659d9e0e3" providerId="AD" clId="Web-{C0CD17D3-763A-44A0-A12B-ACDC60E0A1AE}" dt="2020-10-12T23:05:07.671" v="15"/>
          <ac:spMkLst>
            <pc:docMk/>
            <pc:sldMk cId="3393382762" sldId="452"/>
            <ac:spMk id="6" creationId="{B865CB4F-C3F7-4C7F-8366-EE60B157FE00}"/>
          </ac:spMkLst>
        </pc:spChg>
        <pc:spChg chg="add mod">
          <ac:chgData name="Julia Simic" userId="S::jsimic@uoregon.edu::856f14db-2ac3-41e2-8d0d-b41659d9e0e3" providerId="AD" clId="Web-{C0CD17D3-763A-44A0-A12B-ACDC60E0A1AE}" dt="2020-10-12T23:09:57.125" v="58" actId="20577"/>
          <ac:spMkLst>
            <pc:docMk/>
            <pc:sldMk cId="3393382762" sldId="452"/>
            <ac:spMk id="7" creationId="{515ECB53-3D3F-439D-A434-CF149D765422}"/>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813DFF7-B829-D647-AC27-8A78ECE6E30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FC242E65-2D37-6143-A9CF-99737BA3ACF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D0D03E5-036D-8C46-A338-E11B5738EC8D}" type="datetimeFigureOut">
              <a:rPr lang="en-US" smtClean="0"/>
              <a:t>10/14/2020</a:t>
            </a:fld>
            <a:endParaRPr lang="en-US" dirty="0"/>
          </a:p>
        </p:txBody>
      </p:sp>
      <p:sp>
        <p:nvSpPr>
          <p:cNvPr id="4" name="Footer Placeholder 3">
            <a:extLst>
              <a:ext uri="{FF2B5EF4-FFF2-40B4-BE49-F238E27FC236}">
                <a16:creationId xmlns:a16="http://schemas.microsoft.com/office/drawing/2014/main" id="{59948846-862D-084A-A0BF-E410954244E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419ECE8-B0BE-5B45-9AD4-ED478A10095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5429CA6-7815-E94D-B16C-28F96830260F}" type="slidenum">
              <a:rPr lang="en-US" smtClean="0"/>
              <a:t>‹#›</a:t>
            </a:fld>
            <a:endParaRPr lang="en-US" dirty="0"/>
          </a:p>
        </p:txBody>
      </p:sp>
    </p:spTree>
    <p:extLst>
      <p:ext uri="{BB962C8B-B14F-4D97-AF65-F5344CB8AC3E}">
        <p14:creationId xmlns:p14="http://schemas.microsoft.com/office/powerpoint/2010/main" val="17135373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8775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81001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92677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64798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48972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856676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94468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99960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061539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grpSp>
        <p:nvGrpSpPr>
          <p:cNvPr id="10" name="Google Shape;10;p2"/>
          <p:cNvGrpSpPr/>
          <p:nvPr/>
        </p:nvGrpSpPr>
        <p:grpSpPr>
          <a:xfrm flipH="1">
            <a:off x="912725" y="0"/>
            <a:ext cx="8231275" cy="4331550"/>
            <a:chOff x="0" y="0"/>
            <a:chExt cx="8231275" cy="4331550"/>
          </a:xfrm>
        </p:grpSpPr>
        <p:pic>
          <p:nvPicPr>
            <p:cNvPr id="11" name="Google Shape;11;p2"/>
            <p:cNvPicPr preferRelativeResize="0"/>
            <p:nvPr/>
          </p:nvPicPr>
          <p:blipFill>
            <a:blip r:embed="rId2">
              <a:alphaModFix/>
            </a:blip>
            <a:stretch>
              <a:fillRect/>
            </a:stretch>
          </p:blipFill>
          <p:spPr>
            <a:xfrm>
              <a:off x="685975" y="3434875"/>
              <a:ext cx="1371975" cy="896675"/>
            </a:xfrm>
            <a:prstGeom prst="rect">
              <a:avLst/>
            </a:prstGeom>
            <a:noFill/>
            <a:ln>
              <a:noFill/>
            </a:ln>
          </p:spPr>
        </p:pic>
        <p:grpSp>
          <p:nvGrpSpPr>
            <p:cNvPr id="12" name="Google Shape;12;p2"/>
            <p:cNvGrpSpPr/>
            <p:nvPr/>
          </p:nvGrpSpPr>
          <p:grpSpPr>
            <a:xfrm>
              <a:off x="0" y="2747250"/>
              <a:ext cx="3429750" cy="896675"/>
              <a:chOff x="0" y="0"/>
              <a:chExt cx="3429750" cy="896675"/>
            </a:xfrm>
          </p:grpSpPr>
          <p:pic>
            <p:nvPicPr>
              <p:cNvPr id="13" name="Google Shape;13;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4" name="Google Shape;14;p2"/>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15" name="Google Shape;15;p2"/>
            <p:cNvGrpSpPr/>
            <p:nvPr/>
          </p:nvGrpSpPr>
          <p:grpSpPr>
            <a:xfrm>
              <a:off x="685975" y="2061250"/>
              <a:ext cx="3429750" cy="896675"/>
              <a:chOff x="0" y="0"/>
              <a:chExt cx="3429750" cy="896675"/>
            </a:xfrm>
          </p:grpSpPr>
          <p:pic>
            <p:nvPicPr>
              <p:cNvPr id="16" name="Google Shape;16;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7" name="Google Shape;17;p2"/>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18" name="Google Shape;18;p2"/>
            <p:cNvGrpSpPr/>
            <p:nvPr/>
          </p:nvGrpSpPr>
          <p:grpSpPr>
            <a:xfrm>
              <a:off x="0" y="1373625"/>
              <a:ext cx="3429750" cy="896675"/>
              <a:chOff x="0" y="0"/>
              <a:chExt cx="3429750" cy="896675"/>
            </a:xfrm>
          </p:grpSpPr>
          <p:pic>
            <p:nvPicPr>
              <p:cNvPr id="19" name="Google Shape;19;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0" name="Google Shape;20;p2"/>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21" name="Google Shape;21;p2"/>
            <p:cNvGrpSpPr/>
            <p:nvPr/>
          </p:nvGrpSpPr>
          <p:grpSpPr>
            <a:xfrm>
              <a:off x="685975" y="687625"/>
              <a:ext cx="7545300" cy="896675"/>
              <a:chOff x="0" y="0"/>
              <a:chExt cx="7545300" cy="896675"/>
            </a:xfrm>
          </p:grpSpPr>
          <p:pic>
            <p:nvPicPr>
              <p:cNvPr id="22" name="Google Shape;22;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3" name="Google Shape;23;p2"/>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4" name="Google Shape;24;p2"/>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5" name="Google Shape;25;p2"/>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6" name="Google Shape;26;p2"/>
            <p:cNvGrpSpPr/>
            <p:nvPr/>
          </p:nvGrpSpPr>
          <p:grpSpPr>
            <a:xfrm>
              <a:off x="0" y="0"/>
              <a:ext cx="7545300" cy="896675"/>
              <a:chOff x="0" y="0"/>
              <a:chExt cx="7545300" cy="896675"/>
            </a:xfrm>
          </p:grpSpPr>
          <p:pic>
            <p:nvPicPr>
              <p:cNvPr id="27" name="Google Shape;27;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8" name="Google Shape;28;p2"/>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9" name="Google Shape;29;p2"/>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30" name="Google Shape;30;p2"/>
              <p:cNvPicPr preferRelativeResize="0"/>
              <p:nvPr/>
            </p:nvPicPr>
            <p:blipFill>
              <a:blip r:embed="rId2">
                <a:alphaModFix/>
              </a:blip>
              <a:stretch>
                <a:fillRect/>
              </a:stretch>
            </p:blipFill>
            <p:spPr>
              <a:xfrm>
                <a:off x="6173325" y="0"/>
                <a:ext cx="1371975" cy="896675"/>
              </a:xfrm>
              <a:prstGeom prst="rect">
                <a:avLst/>
              </a:prstGeom>
              <a:noFill/>
              <a:ln>
                <a:noFill/>
              </a:ln>
            </p:spPr>
          </p:pic>
        </p:grpSp>
      </p:grpSp>
      <p:sp>
        <p:nvSpPr>
          <p:cNvPr id="31" name="Google Shape;31;p2"/>
          <p:cNvSpPr txBox="1">
            <a:spLocks noGrp="1"/>
          </p:cNvSpPr>
          <p:nvPr>
            <p:ph type="ctrTitle"/>
          </p:nvPr>
        </p:nvSpPr>
        <p:spPr>
          <a:xfrm>
            <a:off x="2027622" y="1953315"/>
            <a:ext cx="5073300" cy="1159800"/>
          </a:xfrm>
          <a:prstGeom prst="rect">
            <a:avLst/>
          </a:prstGeom>
        </p:spPr>
        <p:txBody>
          <a:bodyPr spcFirstLastPara="1" wrap="square" lIns="0" tIns="0" rIns="0" bIns="0"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32" name="Google Shape;32;p2"/>
          <p:cNvGrpSpPr/>
          <p:nvPr/>
        </p:nvGrpSpPr>
        <p:grpSpPr>
          <a:xfrm flipH="1">
            <a:off x="0" y="3088098"/>
            <a:ext cx="4115725" cy="2270300"/>
            <a:chOff x="4115550" y="2061250"/>
            <a:chExt cx="4115725" cy="2270300"/>
          </a:xfrm>
        </p:grpSpPr>
        <p:grpSp>
          <p:nvGrpSpPr>
            <p:cNvPr id="33" name="Google Shape;33;p2"/>
            <p:cNvGrpSpPr/>
            <p:nvPr/>
          </p:nvGrpSpPr>
          <p:grpSpPr>
            <a:xfrm>
              <a:off x="4801525" y="3434875"/>
              <a:ext cx="3429750" cy="896675"/>
              <a:chOff x="4115550" y="0"/>
              <a:chExt cx="3429750" cy="896675"/>
            </a:xfrm>
          </p:grpSpPr>
          <p:pic>
            <p:nvPicPr>
              <p:cNvPr id="34" name="Google Shape;34;p2"/>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35" name="Google Shape;35;p2"/>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36" name="Google Shape;36;p2"/>
            <p:cNvGrpSpPr/>
            <p:nvPr/>
          </p:nvGrpSpPr>
          <p:grpSpPr>
            <a:xfrm>
              <a:off x="4115550" y="2747250"/>
              <a:ext cx="3429750" cy="896675"/>
              <a:chOff x="4115550" y="0"/>
              <a:chExt cx="3429750" cy="896675"/>
            </a:xfrm>
          </p:grpSpPr>
          <p:pic>
            <p:nvPicPr>
              <p:cNvPr id="37" name="Google Shape;37;p2"/>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38" name="Google Shape;38;p2"/>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39" name="Google Shape;39;p2"/>
            <p:cNvPicPr preferRelativeResize="0"/>
            <p:nvPr/>
          </p:nvPicPr>
          <p:blipFill>
            <a:blip r:embed="rId2">
              <a:alphaModFix/>
            </a:blip>
            <a:stretch>
              <a:fillRect/>
            </a:stretch>
          </p:blipFill>
          <p:spPr>
            <a:xfrm>
              <a:off x="6859300" y="2061250"/>
              <a:ext cx="1371975" cy="896675"/>
            </a:xfrm>
            <a:prstGeom prst="rect">
              <a:avLst/>
            </a:prstGeom>
            <a:noFill/>
            <a:ln>
              <a:noFill/>
            </a:ln>
          </p:spPr>
        </p:pic>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72"/>
        <p:cNvGrpSpPr/>
        <p:nvPr/>
      </p:nvGrpSpPr>
      <p:grpSpPr>
        <a:xfrm>
          <a:off x="0" y="0"/>
          <a:ext cx="0" cy="0"/>
          <a:chOff x="0" y="0"/>
          <a:chExt cx="0" cy="0"/>
        </a:xfrm>
      </p:grpSpPr>
      <p:grpSp>
        <p:nvGrpSpPr>
          <p:cNvPr id="73" name="Google Shape;73;p4"/>
          <p:cNvGrpSpPr/>
          <p:nvPr/>
        </p:nvGrpSpPr>
        <p:grpSpPr>
          <a:xfrm>
            <a:off x="4363774" y="-3213"/>
            <a:ext cx="4780226" cy="2524130"/>
            <a:chOff x="4363774" y="-3213"/>
            <a:chExt cx="4780226" cy="2524130"/>
          </a:xfrm>
        </p:grpSpPr>
        <p:pic>
          <p:nvPicPr>
            <p:cNvPr id="74" name="Google Shape;74;p4"/>
            <p:cNvPicPr preferRelativeResize="0"/>
            <p:nvPr/>
          </p:nvPicPr>
          <p:blipFill>
            <a:blip r:embed="rId2">
              <a:alphaModFix/>
            </a:blip>
            <a:stretch>
              <a:fillRect/>
            </a:stretch>
          </p:blipFill>
          <p:spPr>
            <a:xfrm flipH="1">
              <a:off x="7948921" y="2000218"/>
              <a:ext cx="796706" cy="520699"/>
            </a:xfrm>
            <a:prstGeom prst="rect">
              <a:avLst/>
            </a:prstGeom>
            <a:noFill/>
            <a:ln>
              <a:noFill/>
            </a:ln>
          </p:spPr>
        </p:pic>
        <p:grpSp>
          <p:nvGrpSpPr>
            <p:cNvPr id="75" name="Google Shape;75;p4"/>
            <p:cNvGrpSpPr/>
            <p:nvPr/>
          </p:nvGrpSpPr>
          <p:grpSpPr>
            <a:xfrm flipH="1">
              <a:off x="7152344" y="1600887"/>
              <a:ext cx="1991656" cy="520699"/>
              <a:chOff x="0" y="0"/>
              <a:chExt cx="3429750" cy="896675"/>
            </a:xfrm>
          </p:grpSpPr>
          <p:pic>
            <p:nvPicPr>
              <p:cNvPr id="76" name="Google Shape;76;p4"/>
              <p:cNvPicPr preferRelativeResize="0"/>
              <p:nvPr/>
            </p:nvPicPr>
            <p:blipFill>
              <a:blip r:embed="rId2">
                <a:alphaModFix/>
              </a:blip>
              <a:stretch>
                <a:fillRect/>
              </a:stretch>
            </p:blipFill>
            <p:spPr>
              <a:xfrm>
                <a:off x="0" y="0"/>
                <a:ext cx="1371975" cy="896675"/>
              </a:xfrm>
              <a:prstGeom prst="rect">
                <a:avLst/>
              </a:prstGeom>
              <a:noFill/>
              <a:ln>
                <a:noFill/>
              </a:ln>
            </p:spPr>
          </p:pic>
          <p:pic>
            <p:nvPicPr>
              <p:cNvPr id="77" name="Google Shape;77;p4"/>
              <p:cNvPicPr preferRelativeResize="0"/>
              <p:nvPr/>
            </p:nvPicPr>
            <p:blipFill>
              <a:blip r:embed="rId2">
                <a:alphaModFix/>
              </a:blip>
              <a:stretch>
                <a:fillRect/>
              </a:stretch>
            </p:blipFill>
            <p:spPr>
              <a:xfrm>
                <a:off x="2057775" y="0"/>
                <a:ext cx="1371975" cy="896675"/>
              </a:xfrm>
              <a:prstGeom prst="rect">
                <a:avLst/>
              </a:prstGeom>
              <a:noFill/>
              <a:ln>
                <a:noFill/>
              </a:ln>
            </p:spPr>
          </p:pic>
        </p:grpSp>
        <p:pic>
          <p:nvPicPr>
            <p:cNvPr id="78" name="Google Shape;78;p4"/>
            <p:cNvPicPr preferRelativeResize="0"/>
            <p:nvPr/>
          </p:nvPicPr>
          <p:blipFill>
            <a:blip r:embed="rId2">
              <a:alphaModFix/>
            </a:blip>
            <a:stretch>
              <a:fillRect/>
            </a:stretch>
          </p:blipFill>
          <p:spPr>
            <a:xfrm flipH="1">
              <a:off x="7948921" y="1198193"/>
              <a:ext cx="796706" cy="520699"/>
            </a:xfrm>
            <a:prstGeom prst="rect">
              <a:avLst/>
            </a:prstGeom>
            <a:noFill/>
            <a:ln>
              <a:noFill/>
            </a:ln>
          </p:spPr>
        </p:pic>
        <p:grpSp>
          <p:nvGrpSpPr>
            <p:cNvPr id="79" name="Google Shape;79;p4"/>
            <p:cNvGrpSpPr/>
            <p:nvPr/>
          </p:nvGrpSpPr>
          <p:grpSpPr>
            <a:xfrm flipH="1">
              <a:off x="5957394" y="798862"/>
              <a:ext cx="3186606" cy="520699"/>
              <a:chOff x="0" y="0"/>
              <a:chExt cx="5487525" cy="896675"/>
            </a:xfrm>
          </p:grpSpPr>
          <p:pic>
            <p:nvPicPr>
              <p:cNvPr id="80" name="Google Shape;80;p4"/>
              <p:cNvPicPr preferRelativeResize="0"/>
              <p:nvPr/>
            </p:nvPicPr>
            <p:blipFill>
              <a:blip r:embed="rId2">
                <a:alphaModFix/>
              </a:blip>
              <a:stretch>
                <a:fillRect/>
              </a:stretch>
            </p:blipFill>
            <p:spPr>
              <a:xfrm>
                <a:off x="0" y="0"/>
                <a:ext cx="1371975" cy="896675"/>
              </a:xfrm>
              <a:prstGeom prst="rect">
                <a:avLst/>
              </a:prstGeom>
              <a:noFill/>
              <a:ln>
                <a:noFill/>
              </a:ln>
            </p:spPr>
          </p:pic>
          <p:pic>
            <p:nvPicPr>
              <p:cNvPr id="81" name="Google Shape;81;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82" name="Google Shape;82;p4"/>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83" name="Google Shape;83;p4"/>
            <p:cNvGrpSpPr/>
            <p:nvPr/>
          </p:nvGrpSpPr>
          <p:grpSpPr>
            <a:xfrm flipH="1">
              <a:off x="4363774" y="396118"/>
              <a:ext cx="4381854" cy="520735"/>
              <a:chOff x="0" y="0"/>
              <a:chExt cx="7545300" cy="896675"/>
            </a:xfrm>
          </p:grpSpPr>
          <p:pic>
            <p:nvPicPr>
              <p:cNvPr id="84" name="Google Shape;84;p4"/>
              <p:cNvPicPr preferRelativeResize="0"/>
              <p:nvPr/>
            </p:nvPicPr>
            <p:blipFill>
              <a:blip r:embed="rId2">
                <a:alphaModFix/>
              </a:blip>
              <a:stretch>
                <a:fillRect/>
              </a:stretch>
            </p:blipFill>
            <p:spPr>
              <a:xfrm>
                <a:off x="0" y="0"/>
                <a:ext cx="1371975" cy="896675"/>
              </a:xfrm>
              <a:prstGeom prst="rect">
                <a:avLst/>
              </a:prstGeom>
              <a:noFill/>
              <a:ln>
                <a:noFill/>
              </a:ln>
            </p:spPr>
          </p:pic>
          <p:pic>
            <p:nvPicPr>
              <p:cNvPr id="85" name="Google Shape;85;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86" name="Google Shape;86;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87" name="Google Shape;87;p4"/>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88" name="Google Shape;88;p4"/>
            <p:cNvGrpSpPr/>
            <p:nvPr/>
          </p:nvGrpSpPr>
          <p:grpSpPr>
            <a:xfrm flipH="1">
              <a:off x="4762146" y="-3213"/>
              <a:ext cx="4381854" cy="520735"/>
              <a:chOff x="0" y="0"/>
              <a:chExt cx="7545300" cy="896675"/>
            </a:xfrm>
          </p:grpSpPr>
          <p:pic>
            <p:nvPicPr>
              <p:cNvPr id="89" name="Google Shape;89;p4"/>
              <p:cNvPicPr preferRelativeResize="0"/>
              <p:nvPr/>
            </p:nvPicPr>
            <p:blipFill>
              <a:blip r:embed="rId2">
                <a:alphaModFix/>
              </a:blip>
              <a:stretch>
                <a:fillRect/>
              </a:stretch>
            </p:blipFill>
            <p:spPr>
              <a:xfrm>
                <a:off x="0" y="0"/>
                <a:ext cx="1371975" cy="896675"/>
              </a:xfrm>
              <a:prstGeom prst="rect">
                <a:avLst/>
              </a:prstGeom>
              <a:noFill/>
              <a:ln>
                <a:noFill/>
              </a:ln>
            </p:spPr>
          </p:pic>
          <p:pic>
            <p:nvPicPr>
              <p:cNvPr id="90" name="Google Shape;90;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91" name="Google Shape;91;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92" name="Google Shape;92;p4"/>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93" name="Google Shape;93;p4"/>
          <p:cNvGrpSpPr/>
          <p:nvPr/>
        </p:nvGrpSpPr>
        <p:grpSpPr>
          <a:xfrm>
            <a:off x="-3" y="2743188"/>
            <a:ext cx="4381556" cy="2524130"/>
            <a:chOff x="4364072" y="-3213"/>
            <a:chExt cx="4381556" cy="2524130"/>
          </a:xfrm>
        </p:grpSpPr>
        <p:grpSp>
          <p:nvGrpSpPr>
            <p:cNvPr id="94" name="Google Shape;94;p4"/>
            <p:cNvGrpSpPr/>
            <p:nvPr/>
          </p:nvGrpSpPr>
          <p:grpSpPr>
            <a:xfrm flipH="1">
              <a:off x="4364072" y="2000218"/>
              <a:ext cx="4381556" cy="520699"/>
              <a:chOff x="0" y="0"/>
              <a:chExt cx="7545300" cy="896675"/>
            </a:xfrm>
          </p:grpSpPr>
          <p:pic>
            <p:nvPicPr>
              <p:cNvPr id="95" name="Google Shape;95;p4"/>
              <p:cNvPicPr preferRelativeResize="0"/>
              <p:nvPr/>
            </p:nvPicPr>
            <p:blipFill>
              <a:blip r:embed="rId2">
                <a:alphaModFix/>
              </a:blip>
              <a:stretch>
                <a:fillRect/>
              </a:stretch>
            </p:blipFill>
            <p:spPr>
              <a:xfrm>
                <a:off x="0" y="0"/>
                <a:ext cx="1371975" cy="896675"/>
              </a:xfrm>
              <a:prstGeom prst="rect">
                <a:avLst/>
              </a:prstGeom>
              <a:noFill/>
              <a:ln>
                <a:noFill/>
              </a:ln>
            </p:spPr>
          </p:pic>
          <p:pic>
            <p:nvPicPr>
              <p:cNvPr id="96" name="Google Shape;96;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97" name="Google Shape;97;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98" name="Google Shape;98;p4"/>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99" name="Google Shape;99;p4"/>
            <p:cNvGrpSpPr/>
            <p:nvPr/>
          </p:nvGrpSpPr>
          <p:grpSpPr>
            <a:xfrm flipH="1">
              <a:off x="4762444" y="1600887"/>
              <a:ext cx="3186606" cy="520699"/>
              <a:chOff x="2057775" y="0"/>
              <a:chExt cx="5487525" cy="896675"/>
            </a:xfrm>
          </p:grpSpPr>
          <p:pic>
            <p:nvPicPr>
              <p:cNvPr id="100" name="Google Shape;100;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01" name="Google Shape;101;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02" name="Google Shape;102;p4"/>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103" name="Google Shape;103;p4"/>
            <p:cNvGrpSpPr/>
            <p:nvPr/>
          </p:nvGrpSpPr>
          <p:grpSpPr>
            <a:xfrm flipH="1">
              <a:off x="4364072" y="1198193"/>
              <a:ext cx="3186606" cy="520699"/>
              <a:chOff x="2057775" y="0"/>
              <a:chExt cx="5487525" cy="896675"/>
            </a:xfrm>
          </p:grpSpPr>
          <p:pic>
            <p:nvPicPr>
              <p:cNvPr id="104" name="Google Shape;104;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05" name="Google Shape;105;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06" name="Google Shape;106;p4"/>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107" name="Google Shape;107;p4"/>
            <p:cNvPicPr preferRelativeResize="0"/>
            <p:nvPr/>
          </p:nvPicPr>
          <p:blipFill>
            <a:blip r:embed="rId2">
              <a:alphaModFix/>
            </a:blip>
            <a:stretch>
              <a:fillRect/>
            </a:stretch>
          </p:blipFill>
          <p:spPr>
            <a:xfrm flipH="1">
              <a:off x="4762444" y="798862"/>
              <a:ext cx="796706" cy="520699"/>
            </a:xfrm>
            <a:prstGeom prst="rect">
              <a:avLst/>
            </a:prstGeom>
            <a:noFill/>
            <a:ln>
              <a:noFill/>
            </a:ln>
          </p:spPr>
        </p:pic>
        <p:grpSp>
          <p:nvGrpSpPr>
            <p:cNvPr id="108" name="Google Shape;108;p4"/>
            <p:cNvGrpSpPr/>
            <p:nvPr/>
          </p:nvGrpSpPr>
          <p:grpSpPr>
            <a:xfrm flipH="1">
              <a:off x="4364072" y="396118"/>
              <a:ext cx="1991656" cy="520699"/>
              <a:chOff x="4115550" y="0"/>
              <a:chExt cx="3429750" cy="896675"/>
            </a:xfrm>
          </p:grpSpPr>
          <p:pic>
            <p:nvPicPr>
              <p:cNvPr id="109" name="Google Shape;109;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10" name="Google Shape;110;p4"/>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111" name="Google Shape;111;p4"/>
            <p:cNvPicPr preferRelativeResize="0"/>
            <p:nvPr/>
          </p:nvPicPr>
          <p:blipFill>
            <a:blip r:embed="rId2">
              <a:alphaModFix/>
            </a:blip>
            <a:stretch>
              <a:fillRect/>
            </a:stretch>
          </p:blipFill>
          <p:spPr>
            <a:xfrm flipH="1">
              <a:off x="4762444" y="-3213"/>
              <a:ext cx="796706" cy="520699"/>
            </a:xfrm>
            <a:prstGeom prst="rect">
              <a:avLst/>
            </a:prstGeom>
            <a:noFill/>
            <a:ln>
              <a:noFill/>
            </a:ln>
          </p:spPr>
        </p:pic>
      </p:grpSp>
      <p:sp>
        <p:nvSpPr>
          <p:cNvPr id="112" name="Google Shape;112;p4"/>
          <p:cNvSpPr txBox="1">
            <a:spLocks noGrp="1"/>
          </p:cNvSpPr>
          <p:nvPr>
            <p:ph type="body" idx="1"/>
          </p:nvPr>
        </p:nvSpPr>
        <p:spPr>
          <a:xfrm>
            <a:off x="2487650" y="1218025"/>
            <a:ext cx="4168800" cy="2707500"/>
          </a:xfrm>
          <a:prstGeom prst="rect">
            <a:avLst/>
          </a:prstGeom>
        </p:spPr>
        <p:txBody>
          <a:bodyPr spcFirstLastPara="1" wrap="square" lIns="0" tIns="0" rIns="0" bIns="0" anchor="ctr" anchorCtr="0">
            <a:noAutofit/>
          </a:bodyPr>
          <a:lstStyle>
            <a:lvl1pPr marL="457200" lvl="0" indent="-381000" algn="ctr" rtl="0">
              <a:spcBef>
                <a:spcPts val="600"/>
              </a:spcBef>
              <a:spcAft>
                <a:spcPts val="0"/>
              </a:spcAft>
              <a:buSzPts val="2400"/>
              <a:buFont typeface="Montserrat"/>
              <a:buChar char="❑"/>
              <a:defRPr sz="2400" b="1">
                <a:latin typeface="Montserrat"/>
                <a:ea typeface="Montserrat"/>
                <a:cs typeface="Montserrat"/>
                <a:sym typeface="Montserrat"/>
              </a:defRPr>
            </a:lvl1pPr>
            <a:lvl2pPr marL="914400" lvl="1" indent="-381000" algn="ctr" rtl="0">
              <a:spcBef>
                <a:spcPts val="600"/>
              </a:spcBef>
              <a:spcAft>
                <a:spcPts val="0"/>
              </a:spcAft>
              <a:buSzPts val="2400"/>
              <a:buFont typeface="Montserrat"/>
              <a:buChar char="❏"/>
              <a:defRPr sz="2400" b="1">
                <a:latin typeface="Montserrat"/>
                <a:ea typeface="Montserrat"/>
                <a:cs typeface="Montserrat"/>
                <a:sym typeface="Montserrat"/>
              </a:defRPr>
            </a:lvl2pPr>
            <a:lvl3pPr marL="1371600" lvl="2" indent="-381000" algn="ctr" rtl="0">
              <a:spcBef>
                <a:spcPts val="600"/>
              </a:spcBef>
              <a:spcAft>
                <a:spcPts val="0"/>
              </a:spcAft>
              <a:buSzPts val="2400"/>
              <a:buFont typeface="Montserrat"/>
              <a:buChar char="❏"/>
              <a:defRPr sz="2400" b="1">
                <a:latin typeface="Montserrat"/>
                <a:ea typeface="Montserrat"/>
                <a:cs typeface="Montserrat"/>
                <a:sym typeface="Montserrat"/>
              </a:defRPr>
            </a:lvl3pPr>
            <a:lvl4pPr marL="1828800" lvl="3" indent="-381000" algn="ctr" rtl="0">
              <a:spcBef>
                <a:spcPts val="600"/>
              </a:spcBef>
              <a:spcAft>
                <a:spcPts val="0"/>
              </a:spcAft>
              <a:buSzPts val="2400"/>
              <a:buFont typeface="Montserrat"/>
              <a:buChar char="❏"/>
              <a:defRPr sz="2400" b="1">
                <a:latin typeface="Montserrat"/>
                <a:ea typeface="Montserrat"/>
                <a:cs typeface="Montserrat"/>
                <a:sym typeface="Montserrat"/>
              </a:defRPr>
            </a:lvl4pPr>
            <a:lvl5pPr marL="2286000" lvl="4" indent="-381000" algn="ctr" rtl="0">
              <a:spcBef>
                <a:spcPts val="600"/>
              </a:spcBef>
              <a:spcAft>
                <a:spcPts val="0"/>
              </a:spcAft>
              <a:buSzPts val="2400"/>
              <a:buFont typeface="Montserrat"/>
              <a:buChar char="❏"/>
              <a:defRPr sz="2400" b="1">
                <a:latin typeface="Montserrat"/>
                <a:ea typeface="Montserrat"/>
                <a:cs typeface="Montserrat"/>
                <a:sym typeface="Montserrat"/>
              </a:defRPr>
            </a:lvl5pPr>
            <a:lvl6pPr marL="2743200" lvl="5" indent="-381000" algn="ctr" rtl="0">
              <a:spcBef>
                <a:spcPts val="600"/>
              </a:spcBef>
              <a:spcAft>
                <a:spcPts val="0"/>
              </a:spcAft>
              <a:buSzPts val="2400"/>
              <a:buFont typeface="Montserrat"/>
              <a:buChar char="❏"/>
              <a:defRPr sz="2400" b="1">
                <a:latin typeface="Montserrat"/>
                <a:ea typeface="Montserrat"/>
                <a:cs typeface="Montserrat"/>
                <a:sym typeface="Montserrat"/>
              </a:defRPr>
            </a:lvl6pPr>
            <a:lvl7pPr marL="3200400" lvl="6" indent="-381000" algn="ctr" rtl="0">
              <a:spcBef>
                <a:spcPts val="600"/>
              </a:spcBef>
              <a:spcAft>
                <a:spcPts val="0"/>
              </a:spcAft>
              <a:buSzPts val="2400"/>
              <a:buFont typeface="Montserrat"/>
              <a:buChar char="❏"/>
              <a:defRPr sz="2400" b="1">
                <a:latin typeface="Montserrat"/>
                <a:ea typeface="Montserrat"/>
                <a:cs typeface="Montserrat"/>
                <a:sym typeface="Montserrat"/>
              </a:defRPr>
            </a:lvl7pPr>
            <a:lvl8pPr marL="3657600" lvl="7" indent="-381000" algn="ctr" rtl="0">
              <a:spcBef>
                <a:spcPts val="600"/>
              </a:spcBef>
              <a:spcAft>
                <a:spcPts val="0"/>
              </a:spcAft>
              <a:buSzPts val="2400"/>
              <a:buFont typeface="Montserrat"/>
              <a:buChar char="❏"/>
              <a:defRPr sz="2400" b="1">
                <a:latin typeface="Montserrat"/>
                <a:ea typeface="Montserrat"/>
                <a:cs typeface="Montserrat"/>
                <a:sym typeface="Montserrat"/>
              </a:defRPr>
            </a:lvl8pPr>
            <a:lvl9pPr marL="4114800" lvl="8" indent="-381000" algn="ctr">
              <a:spcBef>
                <a:spcPts val="600"/>
              </a:spcBef>
              <a:spcAft>
                <a:spcPts val="0"/>
              </a:spcAft>
              <a:buSzPts val="2400"/>
              <a:buFont typeface="Montserrat"/>
              <a:buChar char="❏"/>
              <a:defRPr sz="2400" b="1">
                <a:latin typeface="Montserrat"/>
                <a:ea typeface="Montserrat"/>
                <a:cs typeface="Montserrat"/>
                <a:sym typeface="Montserrat"/>
              </a:defRPr>
            </a:lvl9pPr>
          </a:lstStyle>
          <a:p>
            <a:endParaRPr/>
          </a:p>
        </p:txBody>
      </p:sp>
      <p:sp>
        <p:nvSpPr>
          <p:cNvPr id="113" name="Google Shape;113;p4"/>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143"/>
        <p:cNvGrpSpPr/>
        <p:nvPr/>
      </p:nvGrpSpPr>
      <p:grpSpPr>
        <a:xfrm>
          <a:off x="0" y="0"/>
          <a:ext cx="0" cy="0"/>
          <a:chOff x="0" y="0"/>
          <a:chExt cx="0" cy="0"/>
        </a:xfrm>
      </p:grpSpPr>
      <p:grpSp>
        <p:nvGrpSpPr>
          <p:cNvPr id="144" name="Google Shape;144;p6"/>
          <p:cNvGrpSpPr/>
          <p:nvPr/>
        </p:nvGrpSpPr>
        <p:grpSpPr>
          <a:xfrm flipH="1">
            <a:off x="4363774" y="-3213"/>
            <a:ext cx="4780226" cy="2116171"/>
            <a:chOff x="0" y="0"/>
            <a:chExt cx="5072935" cy="2245751"/>
          </a:xfrm>
        </p:grpSpPr>
        <p:pic>
          <p:nvPicPr>
            <p:cNvPr id="145" name="Google Shape;145;p6"/>
            <p:cNvPicPr preferRelativeResize="0"/>
            <p:nvPr/>
          </p:nvPicPr>
          <p:blipFill>
            <a:blip r:embed="rId2">
              <a:alphaModFix/>
            </a:blip>
            <a:stretch>
              <a:fillRect/>
            </a:stretch>
          </p:blipFill>
          <p:spPr>
            <a:xfrm>
              <a:off x="0" y="1693130"/>
              <a:ext cx="845548" cy="552621"/>
            </a:xfrm>
            <a:prstGeom prst="rect">
              <a:avLst/>
            </a:prstGeom>
            <a:noFill/>
            <a:ln>
              <a:noFill/>
            </a:ln>
          </p:spPr>
        </p:pic>
        <p:pic>
          <p:nvPicPr>
            <p:cNvPr id="146" name="Google Shape;146;p6"/>
            <p:cNvPicPr preferRelativeResize="0"/>
            <p:nvPr/>
          </p:nvPicPr>
          <p:blipFill>
            <a:blip r:embed="rId2">
              <a:alphaModFix/>
            </a:blip>
            <a:stretch>
              <a:fillRect/>
            </a:stretch>
          </p:blipFill>
          <p:spPr>
            <a:xfrm>
              <a:off x="422766" y="1270348"/>
              <a:ext cx="845548" cy="552621"/>
            </a:xfrm>
            <a:prstGeom prst="rect">
              <a:avLst/>
            </a:prstGeom>
            <a:noFill/>
            <a:ln>
              <a:noFill/>
            </a:ln>
          </p:spPr>
        </p:pic>
        <p:grpSp>
          <p:nvGrpSpPr>
            <p:cNvPr id="147" name="Google Shape;147;p6"/>
            <p:cNvGrpSpPr/>
            <p:nvPr/>
          </p:nvGrpSpPr>
          <p:grpSpPr>
            <a:xfrm>
              <a:off x="0" y="846565"/>
              <a:ext cx="3381962" cy="552621"/>
              <a:chOff x="0" y="0"/>
              <a:chExt cx="5487525" cy="896675"/>
            </a:xfrm>
          </p:grpSpPr>
          <p:pic>
            <p:nvPicPr>
              <p:cNvPr id="148" name="Google Shape;148;p6"/>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49" name="Google Shape;149;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50" name="Google Shape;150;p6"/>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51" name="Google Shape;151;p6"/>
            <p:cNvGrpSpPr/>
            <p:nvPr/>
          </p:nvGrpSpPr>
          <p:grpSpPr>
            <a:xfrm>
              <a:off x="422766" y="423783"/>
              <a:ext cx="4650168" cy="552621"/>
              <a:chOff x="0" y="0"/>
              <a:chExt cx="7545300" cy="896675"/>
            </a:xfrm>
          </p:grpSpPr>
          <p:pic>
            <p:nvPicPr>
              <p:cNvPr id="152" name="Google Shape;152;p6"/>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53" name="Google Shape;153;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54" name="Google Shape;154;p6"/>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55" name="Google Shape;155;p6"/>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156" name="Google Shape;156;p6"/>
            <p:cNvGrpSpPr/>
            <p:nvPr/>
          </p:nvGrpSpPr>
          <p:grpSpPr>
            <a:xfrm>
              <a:off x="0" y="0"/>
              <a:ext cx="4650168" cy="552621"/>
              <a:chOff x="0" y="0"/>
              <a:chExt cx="7545300" cy="896675"/>
            </a:xfrm>
          </p:grpSpPr>
          <p:pic>
            <p:nvPicPr>
              <p:cNvPr id="157" name="Google Shape;157;p6"/>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58" name="Google Shape;158;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59" name="Google Shape;159;p6"/>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60" name="Google Shape;160;p6"/>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161" name="Google Shape;161;p6"/>
          <p:cNvGrpSpPr/>
          <p:nvPr/>
        </p:nvGrpSpPr>
        <p:grpSpPr>
          <a:xfrm flipH="1">
            <a:off x="6" y="3953174"/>
            <a:ext cx="2390164" cy="1318453"/>
            <a:chOff x="6607482" y="3879952"/>
            <a:chExt cx="2536521" cy="1399186"/>
          </a:xfrm>
        </p:grpSpPr>
        <p:grpSp>
          <p:nvGrpSpPr>
            <p:cNvPr id="162" name="Google Shape;162;p6"/>
            <p:cNvGrpSpPr/>
            <p:nvPr/>
          </p:nvGrpSpPr>
          <p:grpSpPr>
            <a:xfrm>
              <a:off x="6607482" y="4726517"/>
              <a:ext cx="2113755" cy="552621"/>
              <a:chOff x="2057775" y="0"/>
              <a:chExt cx="3429750" cy="896675"/>
            </a:xfrm>
          </p:grpSpPr>
          <p:pic>
            <p:nvPicPr>
              <p:cNvPr id="163" name="Google Shape;163;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64" name="Google Shape;164;p6"/>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65" name="Google Shape;165;p6"/>
            <p:cNvGrpSpPr/>
            <p:nvPr/>
          </p:nvGrpSpPr>
          <p:grpSpPr>
            <a:xfrm>
              <a:off x="7030248" y="4303735"/>
              <a:ext cx="2113755" cy="552621"/>
              <a:chOff x="2057775" y="0"/>
              <a:chExt cx="3429750" cy="896675"/>
            </a:xfrm>
          </p:grpSpPr>
          <p:pic>
            <p:nvPicPr>
              <p:cNvPr id="166" name="Google Shape;166;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67" name="Google Shape;167;p6"/>
              <p:cNvPicPr preferRelativeResize="0"/>
              <p:nvPr/>
            </p:nvPicPr>
            <p:blipFill>
              <a:blip r:embed="rId2">
                <a:alphaModFix/>
              </a:blip>
              <a:stretch>
                <a:fillRect/>
              </a:stretch>
            </p:blipFill>
            <p:spPr>
              <a:xfrm>
                <a:off x="4115550" y="0"/>
                <a:ext cx="1371975" cy="896675"/>
              </a:xfrm>
              <a:prstGeom prst="rect">
                <a:avLst/>
              </a:prstGeom>
              <a:noFill/>
              <a:ln>
                <a:noFill/>
              </a:ln>
            </p:spPr>
          </p:pic>
        </p:grpSp>
        <p:pic>
          <p:nvPicPr>
            <p:cNvPr id="168" name="Google Shape;168;p6"/>
            <p:cNvPicPr preferRelativeResize="0"/>
            <p:nvPr/>
          </p:nvPicPr>
          <p:blipFill>
            <a:blip r:embed="rId2">
              <a:alphaModFix/>
            </a:blip>
            <a:stretch>
              <a:fillRect/>
            </a:stretch>
          </p:blipFill>
          <p:spPr>
            <a:xfrm>
              <a:off x="7875688" y="3879952"/>
              <a:ext cx="845548" cy="552621"/>
            </a:xfrm>
            <a:prstGeom prst="rect">
              <a:avLst/>
            </a:prstGeom>
            <a:noFill/>
            <a:ln>
              <a:noFill/>
            </a:ln>
          </p:spPr>
        </p:pic>
      </p:grpSp>
      <p:sp>
        <p:nvSpPr>
          <p:cNvPr id="169" name="Google Shape;169;p6"/>
          <p:cNvSpPr txBox="1">
            <a:spLocks noGrp="1"/>
          </p:cNvSpPr>
          <p:nvPr>
            <p:ph type="title"/>
          </p:nvPr>
        </p:nvSpPr>
        <p:spPr>
          <a:xfrm>
            <a:off x="776450" y="402700"/>
            <a:ext cx="3587400" cy="856800"/>
          </a:xfrm>
          <a:prstGeom prst="rect">
            <a:avLst/>
          </a:prstGeom>
        </p:spPr>
        <p:txBody>
          <a:bodyPr spcFirstLastPara="1" wrap="square" lIns="0" tIns="0" rIns="0" bIns="0"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170" name="Google Shape;170;p6"/>
          <p:cNvSpPr txBox="1">
            <a:spLocks noGrp="1"/>
          </p:cNvSpPr>
          <p:nvPr>
            <p:ph type="body" idx="1"/>
          </p:nvPr>
        </p:nvSpPr>
        <p:spPr>
          <a:xfrm>
            <a:off x="776450" y="1524375"/>
            <a:ext cx="3587400" cy="3077100"/>
          </a:xfrm>
          <a:prstGeom prst="rect">
            <a:avLst/>
          </a:prstGeom>
        </p:spPr>
        <p:txBody>
          <a:bodyPr spcFirstLastPara="1" wrap="square" lIns="0" tIns="0" rIns="0" bIns="0" anchor="t" anchorCtr="0">
            <a:noAutofit/>
          </a:bodyPr>
          <a:lstStyle>
            <a:lvl1pPr marL="457200" lvl="0" indent="-355600">
              <a:spcBef>
                <a:spcPts val="600"/>
              </a:spcBef>
              <a:spcAft>
                <a:spcPts val="0"/>
              </a:spcAft>
              <a:buSzPts val="2000"/>
              <a:buChar char="❑"/>
              <a:defRPr/>
            </a:lvl1pPr>
            <a:lvl2pPr marL="914400" lvl="1" indent="-355600">
              <a:spcBef>
                <a:spcPts val="600"/>
              </a:spcBef>
              <a:spcAft>
                <a:spcPts val="0"/>
              </a:spcAft>
              <a:buSzPts val="2000"/>
              <a:buChar char="❏"/>
              <a:defRPr/>
            </a:lvl2pPr>
            <a:lvl3pPr marL="1371600" lvl="2" indent="-355600">
              <a:spcBef>
                <a:spcPts val="600"/>
              </a:spcBef>
              <a:spcAft>
                <a:spcPts val="0"/>
              </a:spcAft>
              <a:buSzPts val="2000"/>
              <a:buChar char="❏"/>
              <a:defRPr/>
            </a:lvl3pPr>
            <a:lvl4pPr marL="1828800" lvl="3" indent="-355600">
              <a:spcBef>
                <a:spcPts val="600"/>
              </a:spcBef>
              <a:spcAft>
                <a:spcPts val="0"/>
              </a:spcAft>
              <a:buSzPts val="2000"/>
              <a:buChar char="❏"/>
              <a:defRPr/>
            </a:lvl4pPr>
            <a:lvl5pPr marL="2286000" lvl="4" indent="-355600">
              <a:spcBef>
                <a:spcPts val="600"/>
              </a:spcBef>
              <a:spcAft>
                <a:spcPts val="0"/>
              </a:spcAft>
              <a:buSzPts val="2000"/>
              <a:buChar char="❏"/>
              <a:defRPr/>
            </a:lvl5pPr>
            <a:lvl6pPr marL="2743200" lvl="5" indent="-355600">
              <a:spcBef>
                <a:spcPts val="600"/>
              </a:spcBef>
              <a:spcAft>
                <a:spcPts val="0"/>
              </a:spcAft>
              <a:buSzPts val="2000"/>
              <a:buChar char="❏"/>
              <a:defRPr/>
            </a:lvl6pPr>
            <a:lvl7pPr marL="3200400" lvl="6" indent="-355600">
              <a:spcBef>
                <a:spcPts val="600"/>
              </a:spcBef>
              <a:spcAft>
                <a:spcPts val="0"/>
              </a:spcAft>
              <a:buSzPts val="2000"/>
              <a:buChar char="❏"/>
              <a:defRPr/>
            </a:lvl7pPr>
            <a:lvl8pPr marL="3657600" lvl="7" indent="-355600">
              <a:spcBef>
                <a:spcPts val="600"/>
              </a:spcBef>
              <a:spcAft>
                <a:spcPts val="0"/>
              </a:spcAft>
              <a:buSzPts val="2000"/>
              <a:buChar char="❏"/>
              <a:defRPr/>
            </a:lvl8pPr>
            <a:lvl9pPr marL="4114800" lvl="8" indent="-355600">
              <a:spcBef>
                <a:spcPts val="600"/>
              </a:spcBef>
              <a:spcAft>
                <a:spcPts val="0"/>
              </a:spcAft>
              <a:buSzPts val="2000"/>
              <a:buChar char="❏"/>
              <a:defRPr/>
            </a:lvl9pPr>
          </a:lstStyle>
          <a:p>
            <a:endParaRPr/>
          </a:p>
        </p:txBody>
      </p:sp>
      <p:sp>
        <p:nvSpPr>
          <p:cNvPr id="171" name="Google Shape;171;p6"/>
          <p:cNvSpPr txBox="1">
            <a:spLocks noGrp="1"/>
          </p:cNvSpPr>
          <p:nvPr>
            <p:ph type="body" idx="2"/>
          </p:nvPr>
        </p:nvSpPr>
        <p:spPr>
          <a:xfrm>
            <a:off x="4780150" y="1524375"/>
            <a:ext cx="3587400" cy="3077100"/>
          </a:xfrm>
          <a:prstGeom prst="rect">
            <a:avLst/>
          </a:prstGeom>
        </p:spPr>
        <p:txBody>
          <a:bodyPr spcFirstLastPara="1" wrap="square" lIns="0" tIns="0" rIns="0" bIns="0" anchor="t" anchorCtr="0">
            <a:noAutofit/>
          </a:bodyPr>
          <a:lstStyle>
            <a:lvl1pPr marL="457200" lvl="0" indent="-355600">
              <a:spcBef>
                <a:spcPts val="600"/>
              </a:spcBef>
              <a:spcAft>
                <a:spcPts val="0"/>
              </a:spcAft>
              <a:buSzPts val="2000"/>
              <a:buChar char="❑"/>
              <a:defRPr/>
            </a:lvl1pPr>
            <a:lvl2pPr marL="914400" lvl="1" indent="-355600">
              <a:spcBef>
                <a:spcPts val="600"/>
              </a:spcBef>
              <a:spcAft>
                <a:spcPts val="0"/>
              </a:spcAft>
              <a:buSzPts val="2000"/>
              <a:buChar char="❏"/>
              <a:defRPr/>
            </a:lvl2pPr>
            <a:lvl3pPr marL="1371600" lvl="2" indent="-355600">
              <a:spcBef>
                <a:spcPts val="600"/>
              </a:spcBef>
              <a:spcAft>
                <a:spcPts val="0"/>
              </a:spcAft>
              <a:buSzPts val="2000"/>
              <a:buChar char="❏"/>
              <a:defRPr/>
            </a:lvl3pPr>
            <a:lvl4pPr marL="1828800" lvl="3" indent="-355600">
              <a:spcBef>
                <a:spcPts val="600"/>
              </a:spcBef>
              <a:spcAft>
                <a:spcPts val="0"/>
              </a:spcAft>
              <a:buSzPts val="2000"/>
              <a:buChar char="❏"/>
              <a:defRPr/>
            </a:lvl4pPr>
            <a:lvl5pPr marL="2286000" lvl="4" indent="-355600">
              <a:spcBef>
                <a:spcPts val="600"/>
              </a:spcBef>
              <a:spcAft>
                <a:spcPts val="0"/>
              </a:spcAft>
              <a:buSzPts val="2000"/>
              <a:buChar char="❏"/>
              <a:defRPr/>
            </a:lvl5pPr>
            <a:lvl6pPr marL="2743200" lvl="5" indent="-355600">
              <a:spcBef>
                <a:spcPts val="600"/>
              </a:spcBef>
              <a:spcAft>
                <a:spcPts val="0"/>
              </a:spcAft>
              <a:buSzPts val="2000"/>
              <a:buChar char="❏"/>
              <a:defRPr/>
            </a:lvl6pPr>
            <a:lvl7pPr marL="3200400" lvl="6" indent="-355600">
              <a:spcBef>
                <a:spcPts val="600"/>
              </a:spcBef>
              <a:spcAft>
                <a:spcPts val="0"/>
              </a:spcAft>
              <a:buSzPts val="2000"/>
              <a:buChar char="❏"/>
              <a:defRPr/>
            </a:lvl7pPr>
            <a:lvl8pPr marL="3657600" lvl="7" indent="-355600">
              <a:spcBef>
                <a:spcPts val="600"/>
              </a:spcBef>
              <a:spcAft>
                <a:spcPts val="0"/>
              </a:spcAft>
              <a:buSzPts val="2000"/>
              <a:buChar char="❏"/>
              <a:defRPr/>
            </a:lvl8pPr>
            <a:lvl9pPr marL="4114800" lvl="8" indent="-355600">
              <a:spcBef>
                <a:spcPts val="600"/>
              </a:spcBef>
              <a:spcAft>
                <a:spcPts val="0"/>
              </a:spcAft>
              <a:buSzPts val="2000"/>
              <a:buChar char="❏"/>
              <a:defRPr/>
            </a:lvl9pPr>
          </a:lstStyle>
          <a:p>
            <a:endParaRPr/>
          </a:p>
        </p:txBody>
      </p:sp>
      <p:sp>
        <p:nvSpPr>
          <p:cNvPr id="172" name="Google Shape;172;p6"/>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p:cSld name="BLANK_1">
    <p:spTree>
      <p:nvGrpSpPr>
        <p:cNvPr id="1" name="Shape 279"/>
        <p:cNvGrpSpPr/>
        <p:nvPr/>
      </p:nvGrpSpPr>
      <p:grpSpPr>
        <a:xfrm>
          <a:off x="0" y="0"/>
          <a:ext cx="0" cy="0"/>
          <a:chOff x="0" y="0"/>
          <a:chExt cx="0" cy="0"/>
        </a:xfrm>
      </p:grpSpPr>
      <p:sp>
        <p:nvSpPr>
          <p:cNvPr id="280" name="Google Shape;280;p11"/>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dirty="0"/>
          </a:p>
        </p:txBody>
      </p:sp>
      <p:grpSp>
        <p:nvGrpSpPr>
          <p:cNvPr id="281" name="Google Shape;281;p11"/>
          <p:cNvGrpSpPr/>
          <p:nvPr/>
        </p:nvGrpSpPr>
        <p:grpSpPr>
          <a:xfrm>
            <a:off x="-4" y="2743188"/>
            <a:ext cx="3186606" cy="2524130"/>
            <a:chOff x="4364071" y="-3213"/>
            <a:chExt cx="3186606" cy="2524130"/>
          </a:xfrm>
        </p:grpSpPr>
        <p:grpSp>
          <p:nvGrpSpPr>
            <p:cNvPr id="282" name="Google Shape;282;p11"/>
            <p:cNvGrpSpPr/>
            <p:nvPr/>
          </p:nvGrpSpPr>
          <p:grpSpPr>
            <a:xfrm flipH="1">
              <a:off x="4364072" y="2000218"/>
              <a:ext cx="3186606" cy="520699"/>
              <a:chOff x="2057775" y="0"/>
              <a:chExt cx="5487525" cy="896675"/>
            </a:xfrm>
          </p:grpSpPr>
          <p:pic>
            <p:nvPicPr>
              <p:cNvPr id="283" name="Google Shape;283;p11"/>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84" name="Google Shape;284;p11"/>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85" name="Google Shape;285;p11"/>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86" name="Google Shape;286;p11"/>
            <p:cNvGrpSpPr/>
            <p:nvPr/>
          </p:nvGrpSpPr>
          <p:grpSpPr>
            <a:xfrm flipH="1">
              <a:off x="4762444" y="1600887"/>
              <a:ext cx="1991656" cy="520699"/>
              <a:chOff x="4115550" y="0"/>
              <a:chExt cx="3429750" cy="896675"/>
            </a:xfrm>
          </p:grpSpPr>
          <p:pic>
            <p:nvPicPr>
              <p:cNvPr id="287" name="Google Shape;287;p11"/>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88" name="Google Shape;288;p11"/>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89" name="Google Shape;289;p11"/>
            <p:cNvGrpSpPr/>
            <p:nvPr/>
          </p:nvGrpSpPr>
          <p:grpSpPr>
            <a:xfrm flipH="1">
              <a:off x="4364072" y="1198193"/>
              <a:ext cx="1991656" cy="520699"/>
              <a:chOff x="4115550" y="0"/>
              <a:chExt cx="3429750" cy="896675"/>
            </a:xfrm>
          </p:grpSpPr>
          <p:pic>
            <p:nvPicPr>
              <p:cNvPr id="290" name="Google Shape;290;p11"/>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91" name="Google Shape;291;p11"/>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292" name="Google Shape;292;p11"/>
            <p:cNvPicPr preferRelativeResize="0"/>
            <p:nvPr/>
          </p:nvPicPr>
          <p:blipFill>
            <a:blip r:embed="rId2">
              <a:alphaModFix/>
            </a:blip>
            <a:stretch>
              <a:fillRect/>
            </a:stretch>
          </p:blipFill>
          <p:spPr>
            <a:xfrm flipH="1">
              <a:off x="4762444" y="798862"/>
              <a:ext cx="796706" cy="520699"/>
            </a:xfrm>
            <a:prstGeom prst="rect">
              <a:avLst/>
            </a:prstGeom>
            <a:noFill/>
            <a:ln>
              <a:noFill/>
            </a:ln>
          </p:spPr>
        </p:pic>
        <p:pic>
          <p:nvPicPr>
            <p:cNvPr id="293" name="Google Shape;293;p11"/>
            <p:cNvPicPr preferRelativeResize="0"/>
            <p:nvPr/>
          </p:nvPicPr>
          <p:blipFill>
            <a:blip r:embed="rId2">
              <a:alphaModFix/>
            </a:blip>
            <a:stretch>
              <a:fillRect/>
            </a:stretch>
          </p:blipFill>
          <p:spPr>
            <a:xfrm flipH="1">
              <a:off x="4364071" y="396118"/>
              <a:ext cx="796706" cy="520699"/>
            </a:xfrm>
            <a:prstGeom prst="rect">
              <a:avLst/>
            </a:prstGeom>
            <a:noFill/>
            <a:ln>
              <a:noFill/>
            </a:ln>
          </p:spPr>
        </p:pic>
        <p:pic>
          <p:nvPicPr>
            <p:cNvPr id="294" name="Google Shape;294;p11"/>
            <p:cNvPicPr preferRelativeResize="0"/>
            <p:nvPr/>
          </p:nvPicPr>
          <p:blipFill>
            <a:blip r:embed="rId2">
              <a:alphaModFix/>
            </a:blip>
            <a:stretch>
              <a:fillRect/>
            </a:stretch>
          </p:blipFill>
          <p:spPr>
            <a:xfrm flipH="1">
              <a:off x="4762444" y="-3213"/>
              <a:ext cx="796706" cy="520699"/>
            </a:xfrm>
            <a:prstGeom prst="rect">
              <a:avLst/>
            </a:prstGeom>
            <a:noFill/>
            <a:ln>
              <a:noFill/>
            </a:ln>
          </p:spPr>
        </p:pic>
      </p:grpSp>
      <p:grpSp>
        <p:nvGrpSpPr>
          <p:cNvPr id="295" name="Google Shape;295;p11"/>
          <p:cNvGrpSpPr/>
          <p:nvPr/>
        </p:nvGrpSpPr>
        <p:grpSpPr>
          <a:xfrm>
            <a:off x="5957394" y="-3213"/>
            <a:ext cx="3186606" cy="2124799"/>
            <a:chOff x="5957394" y="-3213"/>
            <a:chExt cx="3186606" cy="2124799"/>
          </a:xfrm>
        </p:grpSpPr>
        <p:grpSp>
          <p:nvGrpSpPr>
            <p:cNvPr id="296" name="Google Shape;296;p11"/>
            <p:cNvGrpSpPr/>
            <p:nvPr/>
          </p:nvGrpSpPr>
          <p:grpSpPr>
            <a:xfrm flipH="1">
              <a:off x="5957394" y="-3213"/>
              <a:ext cx="3186606" cy="520699"/>
              <a:chOff x="0" y="0"/>
              <a:chExt cx="5487525" cy="896675"/>
            </a:xfrm>
          </p:grpSpPr>
          <p:pic>
            <p:nvPicPr>
              <p:cNvPr id="297" name="Google Shape;297;p11"/>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98" name="Google Shape;298;p11"/>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99" name="Google Shape;299;p11"/>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300" name="Google Shape;300;p11"/>
            <p:cNvGrpSpPr/>
            <p:nvPr/>
          </p:nvGrpSpPr>
          <p:grpSpPr>
            <a:xfrm flipH="1">
              <a:off x="6753972" y="396118"/>
              <a:ext cx="1991656" cy="520699"/>
              <a:chOff x="0" y="0"/>
              <a:chExt cx="3429750" cy="896675"/>
            </a:xfrm>
          </p:grpSpPr>
          <p:pic>
            <p:nvPicPr>
              <p:cNvPr id="301" name="Google Shape;301;p11"/>
              <p:cNvPicPr preferRelativeResize="0"/>
              <p:nvPr/>
            </p:nvPicPr>
            <p:blipFill>
              <a:blip r:embed="rId2">
                <a:alphaModFix/>
              </a:blip>
              <a:stretch>
                <a:fillRect/>
              </a:stretch>
            </p:blipFill>
            <p:spPr>
              <a:xfrm>
                <a:off x="0" y="0"/>
                <a:ext cx="1371975" cy="896675"/>
              </a:xfrm>
              <a:prstGeom prst="rect">
                <a:avLst/>
              </a:prstGeom>
              <a:noFill/>
              <a:ln>
                <a:noFill/>
              </a:ln>
            </p:spPr>
          </p:pic>
          <p:pic>
            <p:nvPicPr>
              <p:cNvPr id="302" name="Google Shape;302;p11"/>
              <p:cNvPicPr preferRelativeResize="0"/>
              <p:nvPr/>
            </p:nvPicPr>
            <p:blipFill>
              <a:blip r:embed="rId2">
                <a:alphaModFix/>
              </a:blip>
              <a:stretch>
                <a:fillRect/>
              </a:stretch>
            </p:blipFill>
            <p:spPr>
              <a:xfrm>
                <a:off x="2057775" y="0"/>
                <a:ext cx="1371975" cy="896675"/>
              </a:xfrm>
              <a:prstGeom prst="rect">
                <a:avLst/>
              </a:prstGeom>
              <a:noFill/>
              <a:ln>
                <a:noFill/>
              </a:ln>
            </p:spPr>
          </p:pic>
        </p:grpSp>
        <p:pic>
          <p:nvPicPr>
            <p:cNvPr id="303" name="Google Shape;303;p11"/>
            <p:cNvPicPr preferRelativeResize="0"/>
            <p:nvPr/>
          </p:nvPicPr>
          <p:blipFill>
            <a:blip r:embed="rId2">
              <a:alphaModFix/>
            </a:blip>
            <a:stretch>
              <a:fillRect/>
            </a:stretch>
          </p:blipFill>
          <p:spPr>
            <a:xfrm flipH="1">
              <a:off x="8347294" y="1600887"/>
              <a:ext cx="796706" cy="520699"/>
            </a:xfrm>
            <a:prstGeom prst="rect">
              <a:avLst/>
            </a:prstGeom>
            <a:noFill/>
            <a:ln>
              <a:noFill/>
            </a:ln>
          </p:spPr>
        </p:pic>
        <p:grpSp>
          <p:nvGrpSpPr>
            <p:cNvPr id="304" name="Google Shape;304;p11"/>
            <p:cNvGrpSpPr/>
            <p:nvPr/>
          </p:nvGrpSpPr>
          <p:grpSpPr>
            <a:xfrm flipH="1">
              <a:off x="7152344" y="798862"/>
              <a:ext cx="1991656" cy="520699"/>
              <a:chOff x="0" y="0"/>
              <a:chExt cx="3429750" cy="896675"/>
            </a:xfrm>
          </p:grpSpPr>
          <p:pic>
            <p:nvPicPr>
              <p:cNvPr id="305" name="Google Shape;305;p11"/>
              <p:cNvPicPr preferRelativeResize="0"/>
              <p:nvPr/>
            </p:nvPicPr>
            <p:blipFill>
              <a:blip r:embed="rId2">
                <a:alphaModFix/>
              </a:blip>
              <a:stretch>
                <a:fillRect/>
              </a:stretch>
            </p:blipFill>
            <p:spPr>
              <a:xfrm>
                <a:off x="0" y="0"/>
                <a:ext cx="1371975" cy="896675"/>
              </a:xfrm>
              <a:prstGeom prst="rect">
                <a:avLst/>
              </a:prstGeom>
              <a:noFill/>
              <a:ln>
                <a:noFill/>
              </a:ln>
            </p:spPr>
          </p:pic>
          <p:pic>
            <p:nvPicPr>
              <p:cNvPr id="306" name="Google Shape;306;p11"/>
              <p:cNvPicPr preferRelativeResize="0"/>
              <p:nvPr/>
            </p:nvPicPr>
            <p:blipFill>
              <a:blip r:embed="rId2">
                <a:alphaModFix/>
              </a:blip>
              <a:stretch>
                <a:fillRect/>
              </a:stretch>
            </p:blipFill>
            <p:spPr>
              <a:xfrm>
                <a:off x="2057775" y="0"/>
                <a:ext cx="1371975" cy="896675"/>
              </a:xfrm>
              <a:prstGeom prst="rect">
                <a:avLst/>
              </a:prstGeom>
              <a:noFill/>
              <a:ln>
                <a:noFill/>
              </a:ln>
            </p:spPr>
          </p:pic>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big emboss" type="blank">
  <p:cSld name="Blank big emboss">
    <p:spTree>
      <p:nvGrpSpPr>
        <p:cNvPr id="1" name="Shape 260"/>
        <p:cNvGrpSpPr/>
        <p:nvPr/>
      </p:nvGrpSpPr>
      <p:grpSpPr>
        <a:xfrm>
          <a:off x="0" y="0"/>
          <a:ext cx="0" cy="0"/>
          <a:chOff x="0" y="0"/>
          <a:chExt cx="0" cy="0"/>
        </a:xfrm>
      </p:grpSpPr>
      <p:sp>
        <p:nvSpPr>
          <p:cNvPr id="261" name="Google Shape;261;p10"/>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dirty="0"/>
          </a:p>
        </p:txBody>
      </p:sp>
      <p:grpSp>
        <p:nvGrpSpPr>
          <p:cNvPr id="262" name="Google Shape;262;p10"/>
          <p:cNvGrpSpPr/>
          <p:nvPr/>
        </p:nvGrpSpPr>
        <p:grpSpPr>
          <a:xfrm flipH="1">
            <a:off x="5714250" y="0"/>
            <a:ext cx="3429750" cy="3643925"/>
            <a:chOff x="0" y="0"/>
            <a:chExt cx="3429750" cy="3643925"/>
          </a:xfrm>
        </p:grpSpPr>
        <p:pic>
          <p:nvPicPr>
            <p:cNvPr id="263" name="Google Shape;263;p10"/>
            <p:cNvPicPr preferRelativeResize="0"/>
            <p:nvPr/>
          </p:nvPicPr>
          <p:blipFill>
            <a:blip r:embed="rId2">
              <a:alphaModFix/>
            </a:blip>
            <a:stretch>
              <a:fillRect/>
            </a:stretch>
          </p:blipFill>
          <p:spPr>
            <a:xfrm>
              <a:off x="0" y="2747250"/>
              <a:ext cx="1371975" cy="896675"/>
            </a:xfrm>
            <a:prstGeom prst="rect">
              <a:avLst/>
            </a:prstGeom>
            <a:noFill/>
            <a:ln>
              <a:noFill/>
            </a:ln>
          </p:spPr>
        </p:pic>
        <p:pic>
          <p:nvPicPr>
            <p:cNvPr id="264" name="Google Shape;264;p10"/>
            <p:cNvPicPr preferRelativeResize="0"/>
            <p:nvPr/>
          </p:nvPicPr>
          <p:blipFill>
            <a:blip r:embed="rId2">
              <a:alphaModFix/>
            </a:blip>
            <a:stretch>
              <a:fillRect/>
            </a:stretch>
          </p:blipFill>
          <p:spPr>
            <a:xfrm>
              <a:off x="685975" y="2061250"/>
              <a:ext cx="1371975" cy="896675"/>
            </a:xfrm>
            <a:prstGeom prst="rect">
              <a:avLst/>
            </a:prstGeom>
            <a:noFill/>
            <a:ln>
              <a:noFill/>
            </a:ln>
          </p:spPr>
        </p:pic>
        <p:pic>
          <p:nvPicPr>
            <p:cNvPr id="265" name="Google Shape;265;p10"/>
            <p:cNvPicPr preferRelativeResize="0"/>
            <p:nvPr/>
          </p:nvPicPr>
          <p:blipFill>
            <a:blip r:embed="rId2">
              <a:alphaModFix/>
            </a:blip>
            <a:stretch>
              <a:fillRect/>
            </a:stretch>
          </p:blipFill>
          <p:spPr>
            <a:xfrm>
              <a:off x="0" y="1373625"/>
              <a:ext cx="1371975" cy="896675"/>
            </a:xfrm>
            <a:prstGeom prst="rect">
              <a:avLst/>
            </a:prstGeom>
            <a:noFill/>
            <a:ln>
              <a:noFill/>
            </a:ln>
          </p:spPr>
        </p:pic>
        <p:pic>
          <p:nvPicPr>
            <p:cNvPr id="266" name="Google Shape;266;p10"/>
            <p:cNvPicPr preferRelativeResize="0"/>
            <p:nvPr/>
          </p:nvPicPr>
          <p:blipFill>
            <a:blip r:embed="rId2">
              <a:alphaModFix/>
            </a:blip>
            <a:stretch>
              <a:fillRect/>
            </a:stretch>
          </p:blipFill>
          <p:spPr>
            <a:xfrm>
              <a:off x="685975" y="687625"/>
              <a:ext cx="1371975" cy="896675"/>
            </a:xfrm>
            <a:prstGeom prst="rect">
              <a:avLst/>
            </a:prstGeom>
            <a:noFill/>
            <a:ln>
              <a:noFill/>
            </a:ln>
          </p:spPr>
        </p:pic>
        <p:grpSp>
          <p:nvGrpSpPr>
            <p:cNvPr id="267" name="Google Shape;267;p10"/>
            <p:cNvGrpSpPr/>
            <p:nvPr/>
          </p:nvGrpSpPr>
          <p:grpSpPr>
            <a:xfrm>
              <a:off x="0" y="0"/>
              <a:ext cx="3429750" cy="896675"/>
              <a:chOff x="0" y="0"/>
              <a:chExt cx="3429750" cy="896675"/>
            </a:xfrm>
          </p:grpSpPr>
          <p:pic>
            <p:nvPicPr>
              <p:cNvPr id="268" name="Google Shape;268;p10"/>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69" name="Google Shape;269;p10"/>
              <p:cNvPicPr preferRelativeResize="0"/>
              <p:nvPr/>
            </p:nvPicPr>
            <p:blipFill>
              <a:blip r:embed="rId2">
                <a:alphaModFix/>
              </a:blip>
              <a:stretch>
                <a:fillRect/>
              </a:stretch>
            </p:blipFill>
            <p:spPr>
              <a:xfrm>
                <a:off x="2057775" y="0"/>
                <a:ext cx="1371975" cy="896675"/>
              </a:xfrm>
              <a:prstGeom prst="rect">
                <a:avLst/>
              </a:prstGeom>
              <a:noFill/>
              <a:ln>
                <a:noFill/>
              </a:ln>
            </p:spPr>
          </p:pic>
        </p:grpSp>
      </p:grpSp>
      <p:grpSp>
        <p:nvGrpSpPr>
          <p:cNvPr id="270" name="Google Shape;270;p10"/>
          <p:cNvGrpSpPr/>
          <p:nvPr/>
        </p:nvGrpSpPr>
        <p:grpSpPr>
          <a:xfrm flipH="1">
            <a:off x="0" y="3095415"/>
            <a:ext cx="5487525" cy="2270300"/>
            <a:chOff x="2743750" y="2061250"/>
            <a:chExt cx="5487525" cy="2270300"/>
          </a:xfrm>
        </p:grpSpPr>
        <p:grpSp>
          <p:nvGrpSpPr>
            <p:cNvPr id="271" name="Google Shape;271;p10"/>
            <p:cNvGrpSpPr/>
            <p:nvPr/>
          </p:nvGrpSpPr>
          <p:grpSpPr>
            <a:xfrm>
              <a:off x="2743750" y="3434875"/>
              <a:ext cx="5487525" cy="896675"/>
              <a:chOff x="2057775" y="0"/>
              <a:chExt cx="5487525" cy="896675"/>
            </a:xfrm>
          </p:grpSpPr>
          <p:pic>
            <p:nvPicPr>
              <p:cNvPr id="272" name="Google Shape;272;p10"/>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73" name="Google Shape;273;p10"/>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74" name="Google Shape;274;p10"/>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75" name="Google Shape;275;p10"/>
            <p:cNvGrpSpPr/>
            <p:nvPr/>
          </p:nvGrpSpPr>
          <p:grpSpPr>
            <a:xfrm>
              <a:off x="4115550" y="2747250"/>
              <a:ext cx="3429750" cy="896675"/>
              <a:chOff x="4115550" y="0"/>
              <a:chExt cx="3429750" cy="896675"/>
            </a:xfrm>
          </p:grpSpPr>
          <p:pic>
            <p:nvPicPr>
              <p:cNvPr id="276" name="Google Shape;276;p10"/>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77" name="Google Shape;277;p10"/>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278" name="Google Shape;278;p10"/>
            <p:cNvPicPr preferRelativeResize="0"/>
            <p:nvPr/>
          </p:nvPicPr>
          <p:blipFill>
            <a:blip r:embed="rId2">
              <a:alphaModFix/>
            </a:blip>
            <a:stretch>
              <a:fillRect/>
            </a:stretch>
          </p:blipFill>
          <p:spPr>
            <a:xfrm>
              <a:off x="6859300" y="2061250"/>
              <a:ext cx="1371975" cy="896675"/>
            </a:xfrm>
            <a:prstGeom prst="rect">
              <a:avLst/>
            </a:prstGeom>
            <a:noFill/>
            <a:ln>
              <a:noFill/>
            </a:ln>
          </p:spPr>
        </p:pic>
      </p:grpSp>
    </p:spTree>
    <p:extLst>
      <p:ext uri="{BB962C8B-B14F-4D97-AF65-F5344CB8AC3E}">
        <p14:creationId xmlns:p14="http://schemas.microsoft.com/office/powerpoint/2010/main" val="2585225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114"/>
        <p:cNvGrpSpPr/>
        <p:nvPr/>
      </p:nvGrpSpPr>
      <p:grpSpPr>
        <a:xfrm>
          <a:off x="0" y="0"/>
          <a:ext cx="0" cy="0"/>
          <a:chOff x="0" y="0"/>
          <a:chExt cx="0" cy="0"/>
        </a:xfrm>
      </p:grpSpPr>
      <p:grpSp>
        <p:nvGrpSpPr>
          <p:cNvPr id="115" name="Google Shape;115;p5"/>
          <p:cNvGrpSpPr/>
          <p:nvPr/>
        </p:nvGrpSpPr>
        <p:grpSpPr>
          <a:xfrm flipH="1">
            <a:off x="4363774" y="-3212"/>
            <a:ext cx="4780226" cy="2116171"/>
            <a:chOff x="0" y="0"/>
            <a:chExt cx="5072935" cy="2245751"/>
          </a:xfrm>
        </p:grpSpPr>
        <p:pic>
          <p:nvPicPr>
            <p:cNvPr id="116" name="Google Shape;116;p5"/>
            <p:cNvPicPr preferRelativeResize="0"/>
            <p:nvPr/>
          </p:nvPicPr>
          <p:blipFill>
            <a:blip r:embed="rId2">
              <a:alphaModFix/>
            </a:blip>
            <a:stretch>
              <a:fillRect/>
            </a:stretch>
          </p:blipFill>
          <p:spPr>
            <a:xfrm>
              <a:off x="0" y="1693130"/>
              <a:ext cx="845548" cy="552621"/>
            </a:xfrm>
            <a:prstGeom prst="rect">
              <a:avLst/>
            </a:prstGeom>
            <a:noFill/>
            <a:ln>
              <a:noFill/>
            </a:ln>
          </p:spPr>
        </p:pic>
        <p:pic>
          <p:nvPicPr>
            <p:cNvPr id="117" name="Google Shape;117;p5"/>
            <p:cNvPicPr preferRelativeResize="0"/>
            <p:nvPr/>
          </p:nvPicPr>
          <p:blipFill>
            <a:blip r:embed="rId2">
              <a:alphaModFix/>
            </a:blip>
            <a:stretch>
              <a:fillRect/>
            </a:stretch>
          </p:blipFill>
          <p:spPr>
            <a:xfrm>
              <a:off x="422766" y="1270348"/>
              <a:ext cx="845548" cy="552621"/>
            </a:xfrm>
            <a:prstGeom prst="rect">
              <a:avLst/>
            </a:prstGeom>
            <a:noFill/>
            <a:ln>
              <a:noFill/>
            </a:ln>
          </p:spPr>
        </p:pic>
        <p:grpSp>
          <p:nvGrpSpPr>
            <p:cNvPr id="118" name="Google Shape;118;p5"/>
            <p:cNvGrpSpPr/>
            <p:nvPr/>
          </p:nvGrpSpPr>
          <p:grpSpPr>
            <a:xfrm>
              <a:off x="0" y="846565"/>
              <a:ext cx="3381962" cy="552621"/>
              <a:chOff x="0" y="0"/>
              <a:chExt cx="5487525" cy="896675"/>
            </a:xfrm>
          </p:grpSpPr>
          <p:pic>
            <p:nvPicPr>
              <p:cNvPr id="119" name="Google Shape;119;p5"/>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20" name="Google Shape;120;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21" name="Google Shape;121;p5"/>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22" name="Google Shape;122;p5"/>
            <p:cNvGrpSpPr/>
            <p:nvPr/>
          </p:nvGrpSpPr>
          <p:grpSpPr>
            <a:xfrm>
              <a:off x="422766" y="423783"/>
              <a:ext cx="4650168" cy="552621"/>
              <a:chOff x="0" y="0"/>
              <a:chExt cx="7545300" cy="896675"/>
            </a:xfrm>
          </p:grpSpPr>
          <p:pic>
            <p:nvPicPr>
              <p:cNvPr id="123" name="Google Shape;123;p5"/>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24" name="Google Shape;124;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25" name="Google Shape;125;p5"/>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26" name="Google Shape;126;p5"/>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127" name="Google Shape;127;p5"/>
            <p:cNvGrpSpPr/>
            <p:nvPr/>
          </p:nvGrpSpPr>
          <p:grpSpPr>
            <a:xfrm>
              <a:off x="0" y="0"/>
              <a:ext cx="4650168" cy="552621"/>
              <a:chOff x="0" y="0"/>
              <a:chExt cx="7545300" cy="896675"/>
            </a:xfrm>
          </p:grpSpPr>
          <p:pic>
            <p:nvPicPr>
              <p:cNvPr id="128" name="Google Shape;128;p5"/>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29" name="Google Shape;129;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30" name="Google Shape;130;p5"/>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31" name="Google Shape;131;p5"/>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132" name="Google Shape;132;p5"/>
          <p:cNvGrpSpPr/>
          <p:nvPr/>
        </p:nvGrpSpPr>
        <p:grpSpPr>
          <a:xfrm flipH="1">
            <a:off x="6" y="3953175"/>
            <a:ext cx="2390164" cy="1318453"/>
            <a:chOff x="6607482" y="3879952"/>
            <a:chExt cx="2536521" cy="1399186"/>
          </a:xfrm>
        </p:grpSpPr>
        <p:grpSp>
          <p:nvGrpSpPr>
            <p:cNvPr id="133" name="Google Shape;133;p5"/>
            <p:cNvGrpSpPr/>
            <p:nvPr/>
          </p:nvGrpSpPr>
          <p:grpSpPr>
            <a:xfrm>
              <a:off x="6607482" y="4726517"/>
              <a:ext cx="2113755" cy="552621"/>
              <a:chOff x="2057775" y="0"/>
              <a:chExt cx="3429750" cy="896675"/>
            </a:xfrm>
          </p:grpSpPr>
          <p:pic>
            <p:nvPicPr>
              <p:cNvPr id="134" name="Google Shape;134;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35" name="Google Shape;135;p5"/>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36" name="Google Shape;136;p5"/>
            <p:cNvGrpSpPr/>
            <p:nvPr/>
          </p:nvGrpSpPr>
          <p:grpSpPr>
            <a:xfrm>
              <a:off x="7030248" y="4303735"/>
              <a:ext cx="2113755" cy="552621"/>
              <a:chOff x="2057775" y="0"/>
              <a:chExt cx="3429750" cy="896675"/>
            </a:xfrm>
          </p:grpSpPr>
          <p:pic>
            <p:nvPicPr>
              <p:cNvPr id="137" name="Google Shape;137;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38" name="Google Shape;138;p5"/>
              <p:cNvPicPr preferRelativeResize="0"/>
              <p:nvPr/>
            </p:nvPicPr>
            <p:blipFill>
              <a:blip r:embed="rId2">
                <a:alphaModFix/>
              </a:blip>
              <a:stretch>
                <a:fillRect/>
              </a:stretch>
            </p:blipFill>
            <p:spPr>
              <a:xfrm>
                <a:off x="4115550" y="0"/>
                <a:ext cx="1371975" cy="896675"/>
              </a:xfrm>
              <a:prstGeom prst="rect">
                <a:avLst/>
              </a:prstGeom>
              <a:noFill/>
              <a:ln>
                <a:noFill/>
              </a:ln>
            </p:spPr>
          </p:pic>
        </p:grpSp>
        <p:pic>
          <p:nvPicPr>
            <p:cNvPr id="139" name="Google Shape;139;p5"/>
            <p:cNvPicPr preferRelativeResize="0"/>
            <p:nvPr/>
          </p:nvPicPr>
          <p:blipFill>
            <a:blip r:embed="rId2">
              <a:alphaModFix/>
            </a:blip>
            <a:stretch>
              <a:fillRect/>
            </a:stretch>
          </p:blipFill>
          <p:spPr>
            <a:xfrm>
              <a:off x="7875688" y="3879952"/>
              <a:ext cx="845548" cy="552621"/>
            </a:xfrm>
            <a:prstGeom prst="rect">
              <a:avLst/>
            </a:prstGeom>
            <a:noFill/>
            <a:ln>
              <a:noFill/>
            </a:ln>
          </p:spPr>
        </p:pic>
      </p:grpSp>
      <p:sp>
        <p:nvSpPr>
          <p:cNvPr id="140" name="Google Shape;140;p5"/>
          <p:cNvSpPr txBox="1">
            <a:spLocks noGrp="1"/>
          </p:cNvSpPr>
          <p:nvPr>
            <p:ph type="title"/>
          </p:nvPr>
        </p:nvSpPr>
        <p:spPr>
          <a:xfrm>
            <a:off x="776450" y="402700"/>
            <a:ext cx="3587400" cy="856800"/>
          </a:xfrm>
          <a:prstGeom prst="rect">
            <a:avLst/>
          </a:prstGeom>
        </p:spPr>
        <p:txBody>
          <a:bodyPr spcFirstLastPara="1" wrap="square" lIns="0" tIns="0" rIns="0" bIns="0"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141" name="Google Shape;141;p5"/>
          <p:cNvSpPr txBox="1">
            <a:spLocks noGrp="1"/>
          </p:cNvSpPr>
          <p:nvPr>
            <p:ph type="body" idx="1"/>
          </p:nvPr>
        </p:nvSpPr>
        <p:spPr>
          <a:xfrm>
            <a:off x="776450" y="1524375"/>
            <a:ext cx="7591200" cy="2932500"/>
          </a:xfrm>
          <a:prstGeom prst="rect">
            <a:avLst/>
          </a:prstGeom>
        </p:spPr>
        <p:txBody>
          <a:bodyPr spcFirstLastPara="1" wrap="square" lIns="0" tIns="0" rIns="0" bIns="0" anchor="t" anchorCtr="0">
            <a:noAutofit/>
          </a:bodyPr>
          <a:lstStyle>
            <a:lvl1pPr marL="457189" lvl="0" indent="-355591">
              <a:spcBef>
                <a:spcPts val="600"/>
              </a:spcBef>
              <a:spcAft>
                <a:spcPts val="0"/>
              </a:spcAft>
              <a:buSzPts val="2000"/>
              <a:buChar char="❑"/>
              <a:defRPr/>
            </a:lvl1pPr>
            <a:lvl2pPr marL="914378" lvl="1" indent="-355591">
              <a:spcBef>
                <a:spcPts val="600"/>
              </a:spcBef>
              <a:spcAft>
                <a:spcPts val="0"/>
              </a:spcAft>
              <a:buSzPts val="2000"/>
              <a:buChar char="❏"/>
              <a:defRPr/>
            </a:lvl2pPr>
            <a:lvl3pPr marL="1371566" lvl="2" indent="-355591">
              <a:spcBef>
                <a:spcPts val="600"/>
              </a:spcBef>
              <a:spcAft>
                <a:spcPts val="0"/>
              </a:spcAft>
              <a:buSzPts val="2000"/>
              <a:buChar char="❏"/>
              <a:defRPr/>
            </a:lvl3pPr>
            <a:lvl4pPr marL="1828754" lvl="3" indent="-355591">
              <a:spcBef>
                <a:spcPts val="600"/>
              </a:spcBef>
              <a:spcAft>
                <a:spcPts val="0"/>
              </a:spcAft>
              <a:buSzPts val="2000"/>
              <a:buChar char="❏"/>
              <a:defRPr/>
            </a:lvl4pPr>
            <a:lvl5pPr marL="2285943" lvl="4" indent="-355591">
              <a:spcBef>
                <a:spcPts val="600"/>
              </a:spcBef>
              <a:spcAft>
                <a:spcPts val="0"/>
              </a:spcAft>
              <a:buSzPts val="2000"/>
              <a:buChar char="❏"/>
              <a:defRPr/>
            </a:lvl5pPr>
            <a:lvl6pPr marL="2743132" lvl="5" indent="-355591">
              <a:spcBef>
                <a:spcPts val="600"/>
              </a:spcBef>
              <a:spcAft>
                <a:spcPts val="0"/>
              </a:spcAft>
              <a:buSzPts val="2000"/>
              <a:buChar char="❏"/>
              <a:defRPr/>
            </a:lvl6pPr>
            <a:lvl7pPr marL="3200320" lvl="6" indent="-355591">
              <a:spcBef>
                <a:spcPts val="600"/>
              </a:spcBef>
              <a:spcAft>
                <a:spcPts val="0"/>
              </a:spcAft>
              <a:buSzPts val="2000"/>
              <a:buChar char="❏"/>
              <a:defRPr/>
            </a:lvl7pPr>
            <a:lvl8pPr marL="3657509" lvl="7" indent="-355591">
              <a:spcBef>
                <a:spcPts val="600"/>
              </a:spcBef>
              <a:spcAft>
                <a:spcPts val="0"/>
              </a:spcAft>
              <a:buSzPts val="2000"/>
              <a:buChar char="❏"/>
              <a:defRPr/>
            </a:lvl8pPr>
            <a:lvl9pPr marL="4114697" lvl="8" indent="-355591">
              <a:spcBef>
                <a:spcPts val="600"/>
              </a:spcBef>
              <a:spcAft>
                <a:spcPts val="0"/>
              </a:spcAft>
              <a:buSzPts val="2000"/>
              <a:buChar char="❏"/>
              <a:defRPr/>
            </a:lvl9pPr>
          </a:lstStyle>
          <a:p>
            <a:endParaRPr/>
          </a:p>
        </p:txBody>
      </p:sp>
      <p:sp>
        <p:nvSpPr>
          <p:cNvPr id="142" name="Google Shape;142;p5"/>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9754005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gradFill>
          <a:gsLst>
            <a:gs pos="0">
              <a:schemeClr val="lt1"/>
            </a:gs>
            <a:gs pos="44000">
              <a:schemeClr val="lt2"/>
            </a:gs>
            <a:gs pos="72000">
              <a:schemeClr val="lt2"/>
            </a:gs>
            <a:gs pos="100000">
              <a:srgbClr val="D0D8E5"/>
            </a:gs>
          </a:gsLst>
          <a:path path="circle">
            <a:fillToRect r="100000" b="100000"/>
          </a:path>
          <a:tileRect l="-100000" t="-10000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76450" y="402700"/>
            <a:ext cx="3587400" cy="8568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1pPr>
            <a:lvl2pPr lvl="1">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2pPr>
            <a:lvl3pPr lvl="2">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3pPr>
            <a:lvl4pPr lvl="3">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4pPr>
            <a:lvl5pPr lvl="4">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5pPr>
            <a:lvl6pPr lvl="5">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6pPr>
            <a:lvl7pPr lvl="6">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7pPr>
            <a:lvl8pPr lvl="7">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8pPr>
            <a:lvl9pPr lvl="8">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9pPr>
          </a:lstStyle>
          <a:p>
            <a:endParaRPr/>
          </a:p>
        </p:txBody>
      </p:sp>
      <p:sp>
        <p:nvSpPr>
          <p:cNvPr id="7" name="Google Shape;7;p1"/>
          <p:cNvSpPr txBox="1">
            <a:spLocks noGrp="1"/>
          </p:cNvSpPr>
          <p:nvPr>
            <p:ph type="body" idx="1"/>
          </p:nvPr>
        </p:nvSpPr>
        <p:spPr>
          <a:xfrm>
            <a:off x="776450" y="1524375"/>
            <a:ext cx="7591200" cy="2932500"/>
          </a:xfrm>
          <a:prstGeom prst="rect">
            <a:avLst/>
          </a:prstGeom>
          <a:noFill/>
          <a:ln>
            <a:noFill/>
          </a:ln>
        </p:spPr>
        <p:txBody>
          <a:bodyPr spcFirstLastPara="1" wrap="square" lIns="0" tIns="0" rIns="0" bIns="0" anchor="t" anchorCtr="0">
            <a:noAutofit/>
          </a:bodyPr>
          <a:lstStyle>
            <a:lvl1pPr marL="457200" lvl="0"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1pPr>
            <a:lvl2pPr marL="914400" lvl="1"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2pPr>
            <a:lvl3pPr marL="1371600" lvl="2"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3pPr>
            <a:lvl4pPr marL="1828800" lvl="3"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4pPr>
            <a:lvl5pPr marL="2286000" lvl="4"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5pPr>
            <a:lvl6pPr marL="2743200" lvl="5"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6pPr>
            <a:lvl7pPr marL="3200400" lvl="6"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7pPr>
            <a:lvl8pPr marL="3657600" lvl="7"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8pPr>
            <a:lvl9pPr marL="4114800" lvl="8"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9pPr>
          </a:lstStyle>
          <a:p>
            <a:endParaRPr/>
          </a:p>
        </p:txBody>
      </p:sp>
      <p:sp>
        <p:nvSpPr>
          <p:cNvPr id="8" name="Google Shape;8;p1"/>
          <p:cNvSpPr txBox="1">
            <a:spLocks noGrp="1"/>
          </p:cNvSpPr>
          <p:nvPr>
            <p:ph type="sldNum" idx="12"/>
          </p:nvPr>
        </p:nvSpPr>
        <p:spPr>
          <a:xfrm>
            <a:off x="8729400" y="4734075"/>
            <a:ext cx="414600" cy="409500"/>
          </a:xfrm>
          <a:prstGeom prst="rect">
            <a:avLst/>
          </a:prstGeom>
          <a:noFill/>
          <a:ln>
            <a:noFill/>
          </a:ln>
        </p:spPr>
        <p:txBody>
          <a:bodyPr spcFirstLastPara="1" wrap="square" lIns="0" tIns="0" rIns="0" bIns="0" anchor="ctr" anchorCtr="0">
            <a:noAutofit/>
          </a:bodyPr>
          <a:lstStyle>
            <a:lvl1pPr lvl="0" algn="ctr">
              <a:buNone/>
              <a:defRPr sz="1300">
                <a:solidFill>
                  <a:schemeClr val="dk2"/>
                </a:solidFill>
                <a:latin typeface="Montserrat Light"/>
                <a:ea typeface="Montserrat Light"/>
                <a:cs typeface="Montserrat Light"/>
                <a:sym typeface="Montserrat Light"/>
              </a:defRPr>
            </a:lvl1pPr>
            <a:lvl2pPr lvl="1" algn="ctr">
              <a:buNone/>
              <a:defRPr sz="1300">
                <a:solidFill>
                  <a:schemeClr val="dk2"/>
                </a:solidFill>
                <a:latin typeface="Montserrat Light"/>
                <a:ea typeface="Montserrat Light"/>
                <a:cs typeface="Montserrat Light"/>
                <a:sym typeface="Montserrat Light"/>
              </a:defRPr>
            </a:lvl2pPr>
            <a:lvl3pPr lvl="2" algn="ctr">
              <a:buNone/>
              <a:defRPr sz="1300">
                <a:solidFill>
                  <a:schemeClr val="dk2"/>
                </a:solidFill>
                <a:latin typeface="Montserrat Light"/>
                <a:ea typeface="Montserrat Light"/>
                <a:cs typeface="Montserrat Light"/>
                <a:sym typeface="Montserrat Light"/>
              </a:defRPr>
            </a:lvl3pPr>
            <a:lvl4pPr lvl="3" algn="ctr">
              <a:buNone/>
              <a:defRPr sz="1300">
                <a:solidFill>
                  <a:schemeClr val="dk2"/>
                </a:solidFill>
                <a:latin typeface="Montserrat Light"/>
                <a:ea typeface="Montserrat Light"/>
                <a:cs typeface="Montserrat Light"/>
                <a:sym typeface="Montserrat Light"/>
              </a:defRPr>
            </a:lvl4pPr>
            <a:lvl5pPr lvl="4" algn="ctr">
              <a:buNone/>
              <a:defRPr sz="1300">
                <a:solidFill>
                  <a:schemeClr val="dk2"/>
                </a:solidFill>
                <a:latin typeface="Montserrat Light"/>
                <a:ea typeface="Montserrat Light"/>
                <a:cs typeface="Montserrat Light"/>
                <a:sym typeface="Montserrat Light"/>
              </a:defRPr>
            </a:lvl5pPr>
            <a:lvl6pPr lvl="5" algn="ctr">
              <a:buNone/>
              <a:defRPr sz="1300">
                <a:solidFill>
                  <a:schemeClr val="dk2"/>
                </a:solidFill>
                <a:latin typeface="Montserrat Light"/>
                <a:ea typeface="Montserrat Light"/>
                <a:cs typeface="Montserrat Light"/>
                <a:sym typeface="Montserrat Light"/>
              </a:defRPr>
            </a:lvl6pPr>
            <a:lvl7pPr lvl="6" algn="ctr">
              <a:buNone/>
              <a:defRPr sz="1300">
                <a:solidFill>
                  <a:schemeClr val="dk2"/>
                </a:solidFill>
                <a:latin typeface="Montserrat Light"/>
                <a:ea typeface="Montserrat Light"/>
                <a:cs typeface="Montserrat Light"/>
                <a:sym typeface="Montserrat Light"/>
              </a:defRPr>
            </a:lvl7pPr>
            <a:lvl8pPr lvl="7" algn="ctr">
              <a:buNone/>
              <a:defRPr sz="1300">
                <a:solidFill>
                  <a:schemeClr val="dk2"/>
                </a:solidFill>
                <a:latin typeface="Montserrat Light"/>
                <a:ea typeface="Montserrat Light"/>
                <a:cs typeface="Montserrat Light"/>
                <a:sym typeface="Montserrat Light"/>
              </a:defRPr>
            </a:lvl8pPr>
            <a:lvl9pPr lvl="8" algn="ctr">
              <a:buNone/>
              <a:defRPr sz="1300">
                <a:solidFill>
                  <a:schemeClr val="dk2"/>
                </a:solidFill>
                <a:latin typeface="Montserrat Light"/>
                <a:ea typeface="Montserrat Light"/>
                <a:cs typeface="Montserrat Light"/>
                <a:sym typeface="Montserrat Light"/>
              </a:defRPr>
            </a:lvl9pPr>
          </a:lstStyle>
          <a:p>
            <a:pPr marL="0" lvl="0" indent="0" algn="ctr" rtl="0">
              <a:spcBef>
                <a:spcPts val="0"/>
              </a:spcBef>
              <a:spcAft>
                <a:spcPts val="0"/>
              </a:spcAft>
              <a:buNone/>
            </a:pPr>
            <a:fld id="{00000000-1234-1234-1234-123412341234}" type="slidenum">
              <a:rPr lang="en"/>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7" r:id="rId4"/>
    <p:sldLayoutId id="2147483659" r:id="rId5"/>
    <p:sldLayoutId id="2147483661" r:id="rId6"/>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3.jpg"/><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3.xml"/><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hyperlink" Target="mailto:scarc@oregonstate.edu" TargetMode="External"/><Relationship Id="rId2" Type="http://schemas.openxmlformats.org/officeDocument/2006/relationships/hyperlink" Target="mailto:spcarref@uoregon.edu" TargetMode="Externa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hyperlink" Target="mailto:spcarref@uoregon.edu" TargetMode="Externa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8" Type="http://schemas.openxmlformats.org/officeDocument/2006/relationships/hyperlink" Target="https://creativecommons.org/licenses/by-nc-sa/4.0/" TargetMode="External"/><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hyperlink" Target="http://mellon.org/" TargetMode="External"/><Relationship Id="rId5" Type="http://schemas.openxmlformats.org/officeDocument/2006/relationships/hyperlink" Target="http://jsma.uoregon.edu/" TargetMode="External"/><Relationship Id="rId4" Type="http://schemas.openxmlformats.org/officeDocument/2006/relationships/hyperlink" Target="https://library.uoregon.edu/" TargetMode="External"/><Relationship Id="rId9" Type="http://schemas.openxmlformats.org/officeDocument/2006/relationships/hyperlink" Target="mailto:daphne@uoregon.edu"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xml"/><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12"/>
          <p:cNvSpPr txBox="1">
            <a:spLocks noGrp="1"/>
          </p:cNvSpPr>
          <p:nvPr>
            <p:ph type="ctrTitle"/>
          </p:nvPr>
        </p:nvSpPr>
        <p:spPr>
          <a:xfrm>
            <a:off x="163641" y="1411281"/>
            <a:ext cx="6728920" cy="1403358"/>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UNITED COLLECTIONS</a:t>
            </a:r>
            <a:endParaRPr dirty="0"/>
          </a:p>
        </p:txBody>
      </p:sp>
      <p:sp>
        <p:nvSpPr>
          <p:cNvPr id="2" name="TextBox 1">
            <a:extLst>
              <a:ext uri="{FF2B5EF4-FFF2-40B4-BE49-F238E27FC236}">
                <a16:creationId xmlns:a16="http://schemas.microsoft.com/office/drawing/2014/main" id="{AFFE5998-EE64-FF4E-9892-9F16E91A514C}"/>
              </a:ext>
            </a:extLst>
          </p:cNvPr>
          <p:cNvSpPr txBox="1"/>
          <p:nvPr/>
        </p:nvSpPr>
        <p:spPr>
          <a:xfrm>
            <a:off x="163641" y="2400987"/>
            <a:ext cx="5219699" cy="307777"/>
          </a:xfrm>
          <a:prstGeom prst="rect">
            <a:avLst/>
          </a:prstGeom>
          <a:noFill/>
        </p:spPr>
        <p:txBody>
          <a:bodyPr wrap="none" rtlCol="0">
            <a:spAutoFit/>
          </a:bodyPr>
          <a:lstStyle/>
          <a:p>
            <a:r>
              <a:rPr lang="en-US" dirty="0"/>
              <a:t>Open Resources for Teaching Special and Museum Collections</a:t>
            </a:r>
          </a:p>
        </p:txBody>
      </p:sp>
      <p:pic>
        <p:nvPicPr>
          <p:cNvPr id="5" name="Picture 4">
            <a:extLst>
              <a:ext uri="{FF2B5EF4-FFF2-40B4-BE49-F238E27FC236}">
                <a16:creationId xmlns:a16="http://schemas.microsoft.com/office/drawing/2014/main" id="{3D8F2E7D-1AB7-8E4B-88EB-49BD32349028}"/>
              </a:ext>
            </a:extLst>
          </p:cNvPr>
          <p:cNvPicPr>
            <a:picLocks noChangeAspect="1"/>
          </p:cNvPicPr>
          <p:nvPr/>
        </p:nvPicPr>
        <p:blipFill>
          <a:blip r:embed="rId3"/>
          <a:stretch>
            <a:fillRect/>
          </a:stretch>
        </p:blipFill>
        <p:spPr>
          <a:xfrm>
            <a:off x="5861297" y="4687581"/>
            <a:ext cx="3148201" cy="314329"/>
          </a:xfrm>
          <a:prstGeom prst="rect">
            <a:avLst/>
          </a:prstGeom>
        </p:spPr>
      </p:pic>
    </p:spTree>
    <p:extLst>
      <p:ext uri="{BB962C8B-B14F-4D97-AF65-F5344CB8AC3E}">
        <p14:creationId xmlns:p14="http://schemas.microsoft.com/office/powerpoint/2010/main" val="1137537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030DF6B-374C-EA4D-A14D-B0C5BD2C8077}"/>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10</a:t>
            </a:fld>
            <a:endParaRPr lang="en" dirty="0"/>
          </a:p>
        </p:txBody>
      </p:sp>
      <p:sp>
        <p:nvSpPr>
          <p:cNvPr id="2" name="Text Placeholder 1">
            <a:extLst>
              <a:ext uri="{FF2B5EF4-FFF2-40B4-BE49-F238E27FC236}">
                <a16:creationId xmlns:a16="http://schemas.microsoft.com/office/drawing/2014/main" id="{AEE4E232-6A3A-F64A-B1EC-365CCB67B39B}"/>
              </a:ext>
            </a:extLst>
          </p:cNvPr>
          <p:cNvSpPr>
            <a:spLocks noGrp="1"/>
          </p:cNvSpPr>
          <p:nvPr>
            <p:ph type="body" idx="4294967295"/>
          </p:nvPr>
        </p:nvSpPr>
        <p:spPr>
          <a:xfrm>
            <a:off x="577516" y="1115798"/>
            <a:ext cx="7950468" cy="3619372"/>
          </a:xfrm>
        </p:spPr>
        <p:txBody>
          <a:bodyPr/>
          <a:lstStyle/>
          <a:p>
            <a:pPr marL="444500" lvl="0" indent="-342900">
              <a:buFont typeface="+mj-lt"/>
              <a:buAutoNum type="arabicPeriod"/>
            </a:pPr>
            <a:r>
              <a:rPr lang="en-US" sz="1600" dirty="0">
                <a:latin typeface="+mn-lt"/>
              </a:rPr>
              <a:t>What are some of the positive impacts that donors and patrons can have on museums and libraries? </a:t>
            </a:r>
          </a:p>
          <a:p>
            <a:pPr marL="444500" lvl="0" indent="-342900">
              <a:buFont typeface="+mj-lt"/>
              <a:buAutoNum type="arabicPeriod"/>
            </a:pPr>
            <a:r>
              <a:rPr lang="en-US" sz="1600" dirty="0">
                <a:latin typeface="+mn-lt"/>
              </a:rPr>
              <a:t>Why do you think the UO Museum of Art followed Virginia Haseltine’s encouragement to start collecting Pacific Northwest artists more actively?  </a:t>
            </a:r>
          </a:p>
          <a:p>
            <a:pPr marL="444500" lvl="0" indent="-342900">
              <a:buFont typeface="+mj-lt"/>
              <a:buAutoNum type="arabicPeriod"/>
            </a:pPr>
            <a:r>
              <a:rPr lang="en-US" sz="1600" dirty="0">
                <a:latin typeface="+mn-lt"/>
              </a:rPr>
              <a:t>What types of factors should a museum or library consider when approached by a donor who wishes to donate a large collection that would take the institution in a new direction? </a:t>
            </a:r>
          </a:p>
          <a:p>
            <a:pPr marL="444500" lvl="0" indent="-342900">
              <a:buFont typeface="+mj-lt"/>
              <a:buAutoNum type="arabicPeriod"/>
            </a:pPr>
            <a:r>
              <a:rPr lang="en-US" sz="1600" dirty="0">
                <a:latin typeface="+mn-lt"/>
              </a:rPr>
              <a:t>How can museums and libraries enable input from stakeholders who are not able to donate to shape their collections? </a:t>
            </a:r>
            <a:br>
              <a:rPr lang="en-US" sz="1600" dirty="0">
                <a:latin typeface="+mn-lt"/>
              </a:rPr>
            </a:br>
            <a:r>
              <a:rPr lang="en-US" sz="1600" dirty="0">
                <a:latin typeface="+mn-lt"/>
              </a:rPr>
              <a:t>Why is it important for museums and libraries to seek out these voices?</a:t>
            </a:r>
          </a:p>
          <a:p>
            <a:pPr algn="l"/>
            <a:endParaRPr lang="en-US" sz="1600" dirty="0"/>
          </a:p>
        </p:txBody>
      </p:sp>
      <p:sp>
        <p:nvSpPr>
          <p:cNvPr id="4" name="Rectangle 3">
            <a:extLst>
              <a:ext uri="{FF2B5EF4-FFF2-40B4-BE49-F238E27FC236}">
                <a16:creationId xmlns:a16="http://schemas.microsoft.com/office/drawing/2014/main" id="{396EC6E7-B12D-8048-9224-BD109D6D8E5F}"/>
              </a:ext>
            </a:extLst>
          </p:cNvPr>
          <p:cNvSpPr/>
          <p:nvPr/>
        </p:nvSpPr>
        <p:spPr>
          <a:xfrm>
            <a:off x="577516" y="328211"/>
            <a:ext cx="6210958" cy="461665"/>
          </a:xfrm>
          <a:prstGeom prst="rect">
            <a:avLst/>
          </a:prstGeom>
        </p:spPr>
        <p:txBody>
          <a:bodyPr wrap="square">
            <a:spAutoFit/>
          </a:bodyPr>
          <a:lstStyle/>
          <a:p>
            <a:r>
              <a:rPr lang="en-US" sz="2400" b="1" dirty="0"/>
              <a:t>Questions</a:t>
            </a:r>
            <a:endParaRPr lang="en-US" sz="1800" dirty="0">
              <a:latin typeface="+mj-lt"/>
            </a:endParaRPr>
          </a:p>
        </p:txBody>
      </p:sp>
    </p:spTree>
    <p:extLst>
      <p:ext uri="{BB962C8B-B14F-4D97-AF65-F5344CB8AC3E}">
        <p14:creationId xmlns:p14="http://schemas.microsoft.com/office/powerpoint/2010/main" val="24026362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877567-42A0-654D-B857-AD76F6A9FEB7}"/>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11</a:t>
            </a:fld>
            <a:endParaRPr lang="en" dirty="0"/>
          </a:p>
        </p:txBody>
      </p:sp>
      <p:pic>
        <p:nvPicPr>
          <p:cNvPr id="6" name="Picture 5">
            <a:extLst>
              <a:ext uri="{FF2B5EF4-FFF2-40B4-BE49-F238E27FC236}">
                <a16:creationId xmlns:a16="http://schemas.microsoft.com/office/drawing/2014/main" id="{D9174CDE-A74A-B342-8EC6-CAFE0FCFC7EA}"/>
              </a:ext>
            </a:extLst>
          </p:cNvPr>
          <p:cNvPicPr>
            <a:picLocks noChangeAspect="1"/>
          </p:cNvPicPr>
          <p:nvPr/>
        </p:nvPicPr>
        <p:blipFill rotWithShape="1">
          <a:blip r:embed="rId2"/>
          <a:srcRect b="12054"/>
          <a:stretch/>
        </p:blipFill>
        <p:spPr>
          <a:xfrm>
            <a:off x="1270247" y="270708"/>
            <a:ext cx="6123059" cy="4603855"/>
          </a:xfrm>
          <a:prstGeom prst="rect">
            <a:avLst/>
          </a:prstGeom>
          <a:effectLst>
            <a:outerShdw blurRad="127000" dist="38100" dir="2700000" algn="tl" rotWithShape="0">
              <a:prstClr val="black">
                <a:alpha val="40000"/>
              </a:prstClr>
            </a:outerShdw>
          </a:effectLst>
        </p:spPr>
      </p:pic>
    </p:spTree>
    <p:extLst>
      <p:ext uri="{BB962C8B-B14F-4D97-AF65-F5344CB8AC3E}">
        <p14:creationId xmlns:p14="http://schemas.microsoft.com/office/powerpoint/2010/main" val="1332931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32FF880-E356-7D43-9EC3-024791FA2C3C}"/>
              </a:ext>
            </a:extLst>
          </p:cNvPr>
          <p:cNvSpPr>
            <a:spLocks noGrp="1"/>
          </p:cNvSpPr>
          <p:nvPr>
            <p:ph type="sldNum" idx="12"/>
          </p:nvPr>
        </p:nvSpPr>
        <p:spPr/>
        <p:txBody>
          <a:bodyPr/>
          <a:lstStyle/>
          <a:p>
            <a:pPr defTabSz="914378"/>
            <a:fld id="{00000000-1234-1234-1234-123412341234}" type="slidenum">
              <a:rPr lang="en" kern="0">
                <a:solidFill>
                  <a:srgbClr val="68728D"/>
                </a:solidFill>
              </a:rPr>
              <a:pPr defTabSz="914378"/>
              <a:t>12</a:t>
            </a:fld>
            <a:endParaRPr lang="en" kern="0" dirty="0">
              <a:solidFill>
                <a:srgbClr val="68728D"/>
              </a:solidFill>
            </a:endParaRPr>
          </a:p>
        </p:txBody>
      </p:sp>
      <p:sp>
        <p:nvSpPr>
          <p:cNvPr id="9" name="TextBox 8">
            <a:extLst>
              <a:ext uri="{FF2B5EF4-FFF2-40B4-BE49-F238E27FC236}">
                <a16:creationId xmlns:a16="http://schemas.microsoft.com/office/drawing/2014/main" id="{57ED4D06-2DFC-7147-9830-CC89838698A1}"/>
              </a:ext>
            </a:extLst>
          </p:cNvPr>
          <p:cNvSpPr txBox="1"/>
          <p:nvPr/>
        </p:nvSpPr>
        <p:spPr>
          <a:xfrm>
            <a:off x="3070916" y="3476804"/>
            <a:ext cx="2948288" cy="1795171"/>
          </a:xfrm>
          <a:prstGeom prst="rect">
            <a:avLst/>
          </a:prstGeom>
          <a:noFill/>
        </p:spPr>
        <p:txBody>
          <a:bodyPr wrap="square" rtlCol="0">
            <a:spAutoFit/>
          </a:bodyPr>
          <a:lstStyle/>
          <a:p>
            <a:pPr defTabSz="914378">
              <a:lnSpc>
                <a:spcPct val="107000"/>
              </a:lnSpc>
            </a:pPr>
            <a:r>
              <a:rPr lang="en-US" sz="1600" b="1" dirty="0">
                <a:ea typeface="Times New Roman" panose="02020603050405020304" pitchFamily="18" charset="0"/>
                <a:cs typeface="Times New Roman" panose="02020603050405020304" pitchFamily="18" charset="0"/>
              </a:rPr>
              <a:t>Toni Morrison</a:t>
            </a:r>
            <a:r>
              <a:rPr lang="en-US" sz="1600" dirty="0">
                <a:ea typeface="Times New Roman" panose="02020603050405020304" pitchFamily="18" charset="0"/>
                <a:cs typeface="Times New Roman" panose="02020603050405020304" pitchFamily="18" charset="0"/>
              </a:rPr>
              <a:t>, negative, ca. 1986-7; printed, ca. 1989</a:t>
            </a:r>
          </a:p>
          <a:p>
            <a:pPr defTabSz="914378">
              <a:lnSpc>
                <a:spcPct val="107000"/>
              </a:lnSpc>
            </a:pPr>
            <a:r>
              <a:rPr lang="en-US" sz="1600" dirty="0">
                <a:ea typeface="Times New Roman" panose="02020603050405020304" pitchFamily="18" charset="0"/>
                <a:cs typeface="Times New Roman" panose="02020603050405020304" pitchFamily="18" charset="0"/>
              </a:rPr>
              <a:t>Brian Lanker</a:t>
            </a:r>
          </a:p>
          <a:p>
            <a:pPr defTabSz="914378">
              <a:lnSpc>
                <a:spcPct val="107000"/>
              </a:lnSpc>
            </a:pPr>
            <a:r>
              <a:rPr lang="en-US" sz="1200" dirty="0">
                <a:ea typeface="Times New Roman" panose="02020603050405020304" pitchFamily="18" charset="0"/>
                <a:cs typeface="Times New Roman" panose="02020603050405020304" pitchFamily="18" charset="0"/>
              </a:rPr>
              <a:t>American, 1947-2011</a:t>
            </a:r>
          </a:p>
          <a:p>
            <a:pPr defTabSz="914378">
              <a:lnSpc>
                <a:spcPct val="107000"/>
              </a:lnSpc>
            </a:pPr>
            <a:r>
              <a:rPr lang="en-US" sz="800" dirty="0">
                <a:ea typeface="Times New Roman" panose="02020603050405020304" pitchFamily="18" charset="0"/>
                <a:cs typeface="Times New Roman" panose="02020603050405020304" pitchFamily="18" charset="0"/>
              </a:rPr>
              <a:t>Gelatin silver print</a:t>
            </a:r>
          </a:p>
          <a:p>
            <a:pPr defTabSz="914378">
              <a:lnSpc>
                <a:spcPct val="107000"/>
              </a:lnSpc>
            </a:pPr>
            <a:r>
              <a:rPr lang="en-US" sz="800" dirty="0">
                <a:ea typeface="Times New Roman" panose="02020603050405020304" pitchFamily="18" charset="0"/>
                <a:cs typeface="Times New Roman" panose="02020603050405020304" pitchFamily="18" charset="0"/>
              </a:rPr>
              <a:t>H. 36 x W. 36 inches</a:t>
            </a:r>
          </a:p>
          <a:p>
            <a:pPr defTabSz="914378">
              <a:lnSpc>
                <a:spcPct val="107000"/>
              </a:lnSpc>
            </a:pPr>
            <a:r>
              <a:rPr lang="en-US" sz="800" dirty="0">
                <a:ea typeface="Times New Roman" panose="02020603050405020304" pitchFamily="18" charset="0"/>
                <a:cs typeface="Times New Roman" panose="02020603050405020304" pitchFamily="18" charset="0"/>
              </a:rPr>
              <a:t>Jordan Schnitzer Museum of Art, University of Oregon; Gift of the Brian Lanker Archive and the Lanker family, 2015:18.69</a:t>
            </a:r>
            <a:endParaRPr lang="en-US" sz="800" dirty="0"/>
          </a:p>
        </p:txBody>
      </p:sp>
      <p:pic>
        <p:nvPicPr>
          <p:cNvPr id="7" name="Picture 6" descr="Black and white photograph of Toni Morrison. Morrison is standing at the right of the image wearing a long, unbuttoned coat, a strong of beads, and holding a widebrimmed hat. There is an abstract curve in the background">
            <a:extLst>
              <a:ext uri="{FF2B5EF4-FFF2-40B4-BE49-F238E27FC236}">
                <a16:creationId xmlns:a16="http://schemas.microsoft.com/office/drawing/2014/main" id="{29FEC53B-A23F-0D45-AD11-C885E42335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6918" y="406628"/>
            <a:ext cx="2948288" cy="2968113"/>
          </a:xfrm>
          <a:prstGeom prst="rect">
            <a:avLst/>
          </a:prstGeom>
          <a:effectLst>
            <a:outerShdw blurRad="127000" dist="38100" dir="2700000" algn="tl" rotWithShape="0">
              <a:prstClr val="black">
                <a:alpha val="40000"/>
              </a:prstClr>
            </a:outerShdw>
          </a:effectLst>
        </p:spPr>
      </p:pic>
      <p:pic>
        <p:nvPicPr>
          <p:cNvPr id="3" name="Picture 2" descr="Abstract geometric print. There is a black shaoe with a red shape within. There is a green, black, and yellow banded shape in the upper left of the red shape. there are red and yellow diagonal lines in the upper center of the black shape">
            <a:extLst>
              <a:ext uri="{FF2B5EF4-FFF2-40B4-BE49-F238E27FC236}">
                <a16:creationId xmlns:a16="http://schemas.microsoft.com/office/drawing/2014/main" id="{0B1F1FF6-6A13-7F4B-868E-7402CD685F38}"/>
              </a:ext>
            </a:extLst>
          </p:cNvPr>
          <p:cNvPicPr>
            <a:picLocks noChangeAspect="1"/>
          </p:cNvPicPr>
          <p:nvPr/>
        </p:nvPicPr>
        <p:blipFill>
          <a:blip r:embed="rId4"/>
          <a:stretch>
            <a:fillRect/>
          </a:stretch>
        </p:blipFill>
        <p:spPr>
          <a:xfrm>
            <a:off x="6517325" y="93091"/>
            <a:ext cx="2212075" cy="3281650"/>
          </a:xfrm>
          <a:prstGeom prst="rect">
            <a:avLst/>
          </a:prstGeom>
          <a:effectLst>
            <a:outerShdw blurRad="127000" dist="38100" dir="2700000" algn="tl" rotWithShape="0">
              <a:prstClr val="black">
                <a:alpha val="40000"/>
              </a:prstClr>
            </a:outerShdw>
          </a:effectLst>
        </p:spPr>
      </p:pic>
      <p:sp>
        <p:nvSpPr>
          <p:cNvPr id="8" name="TextBox 7">
            <a:extLst>
              <a:ext uri="{FF2B5EF4-FFF2-40B4-BE49-F238E27FC236}">
                <a16:creationId xmlns:a16="http://schemas.microsoft.com/office/drawing/2014/main" id="{E5486671-F2A1-5040-B3B2-837C2AF2AA0A}"/>
              </a:ext>
            </a:extLst>
          </p:cNvPr>
          <p:cNvSpPr txBox="1"/>
          <p:nvPr/>
        </p:nvSpPr>
        <p:spPr>
          <a:xfrm>
            <a:off x="6441240" y="3448124"/>
            <a:ext cx="2295443" cy="1465851"/>
          </a:xfrm>
          <a:prstGeom prst="rect">
            <a:avLst/>
          </a:prstGeom>
          <a:noFill/>
        </p:spPr>
        <p:txBody>
          <a:bodyPr wrap="square" rtlCol="0">
            <a:spAutoFit/>
          </a:bodyPr>
          <a:lstStyle/>
          <a:p>
            <a:pPr defTabSz="914378">
              <a:lnSpc>
                <a:spcPct val="107000"/>
              </a:lnSpc>
            </a:pPr>
            <a:r>
              <a:rPr lang="en-US" sz="1600" b="1" dirty="0">
                <a:ea typeface="Times New Roman" panose="02020603050405020304" pitchFamily="18" charset="0"/>
                <a:cs typeface="Times New Roman" panose="02020603050405020304" pitchFamily="18" charset="0"/>
              </a:rPr>
              <a:t>Imagination 39</a:t>
            </a:r>
            <a:r>
              <a:rPr lang="en-US" sz="1600" dirty="0">
                <a:ea typeface="Times New Roman" panose="02020603050405020304" pitchFamily="18" charset="0"/>
                <a:cs typeface="Times New Roman" panose="02020603050405020304" pitchFamily="18" charset="0"/>
              </a:rPr>
              <a:t>, 1972</a:t>
            </a:r>
          </a:p>
          <a:p>
            <a:pPr defTabSz="914378">
              <a:lnSpc>
                <a:spcPct val="107000"/>
              </a:lnSpc>
            </a:pPr>
            <a:r>
              <a:rPr lang="en-US" sz="1600" dirty="0">
                <a:ea typeface="Times New Roman" panose="02020603050405020304" pitchFamily="18" charset="0"/>
                <a:cs typeface="Times New Roman" panose="02020603050405020304" pitchFamily="18" charset="0"/>
              </a:rPr>
              <a:t>AMANO Kunihiro</a:t>
            </a:r>
          </a:p>
          <a:p>
            <a:pPr defTabSz="914378">
              <a:lnSpc>
                <a:spcPct val="107000"/>
              </a:lnSpc>
            </a:pPr>
            <a:r>
              <a:rPr lang="en-US" sz="1200" dirty="0">
                <a:ea typeface="Times New Roman" panose="02020603050405020304" pitchFamily="18" charset="0"/>
                <a:cs typeface="Times New Roman" panose="02020603050405020304" pitchFamily="18" charset="0"/>
              </a:rPr>
              <a:t>(Japanese, b. 1929)</a:t>
            </a:r>
          </a:p>
          <a:p>
            <a:pPr defTabSz="914378">
              <a:lnSpc>
                <a:spcPct val="107000"/>
              </a:lnSpc>
            </a:pPr>
            <a:r>
              <a:rPr lang="en-US" sz="800" dirty="0">
                <a:ea typeface="Times New Roman" panose="02020603050405020304" pitchFamily="18" charset="0"/>
                <a:cs typeface="Times New Roman" panose="02020603050405020304" pitchFamily="18" charset="0"/>
              </a:rPr>
              <a:t>Woodblock print, ink and color on paper</a:t>
            </a:r>
          </a:p>
          <a:p>
            <a:pPr defTabSz="914378">
              <a:lnSpc>
                <a:spcPct val="107000"/>
              </a:lnSpc>
            </a:pPr>
            <a:r>
              <a:rPr lang="en-US" sz="800" dirty="0">
                <a:ea typeface="Times New Roman" panose="02020603050405020304" pitchFamily="18" charset="0"/>
                <a:cs typeface="Times New Roman" panose="02020603050405020304" pitchFamily="18" charset="0"/>
              </a:rPr>
              <a:t>H. 36-1/2 x W. 24-1/2 inches </a:t>
            </a:r>
          </a:p>
          <a:p>
            <a:pPr defTabSz="914378">
              <a:lnSpc>
                <a:spcPct val="107000"/>
              </a:lnSpc>
            </a:pPr>
            <a:r>
              <a:rPr lang="en-US" sz="800" dirty="0">
                <a:ea typeface="Times New Roman" panose="02020603050405020304" pitchFamily="18" charset="0"/>
                <a:cs typeface="Times New Roman" panose="02020603050405020304" pitchFamily="18" charset="0"/>
              </a:rPr>
              <a:t>Jordan Schnitzer Museum of Art, University of Oregon; Gift of the Jack and Susy Wadsworth Collection of Japanese Prints, 2012:7.4</a:t>
            </a:r>
            <a:endParaRPr lang="en-US" sz="800" dirty="0"/>
          </a:p>
        </p:txBody>
      </p:sp>
      <p:pic>
        <p:nvPicPr>
          <p:cNvPr id="6" name="Picture 5" descr="line drawing of a face with an antler extending up from the head. There is yellow paint on the nose and the base of the antler, blue/purple paint on the forehead, right eye, and chin, orange near the eyes and lips, and magenta on the ears. The words &quot;mad river johnny&quot; with johnny scratched out are written at the base of the image">
            <a:extLst>
              <a:ext uri="{FF2B5EF4-FFF2-40B4-BE49-F238E27FC236}">
                <a16:creationId xmlns:a16="http://schemas.microsoft.com/office/drawing/2014/main" id="{67A14071-6874-364D-B798-8E0708359ADC}"/>
              </a:ext>
            </a:extLst>
          </p:cNvPr>
          <p:cNvPicPr>
            <a:picLocks noChangeAspect="1"/>
          </p:cNvPicPr>
          <p:nvPr/>
        </p:nvPicPr>
        <p:blipFill>
          <a:blip r:embed="rId5"/>
          <a:stretch>
            <a:fillRect/>
          </a:stretch>
        </p:blipFill>
        <p:spPr>
          <a:xfrm>
            <a:off x="335881" y="93091"/>
            <a:ext cx="2365917" cy="3281650"/>
          </a:xfrm>
          <a:prstGeom prst="rect">
            <a:avLst/>
          </a:prstGeom>
          <a:effectLst>
            <a:outerShdw blurRad="127000" dist="38100" dir="2700000" algn="tl" rotWithShape="0">
              <a:prstClr val="black">
                <a:alpha val="40000"/>
              </a:prstClr>
            </a:outerShdw>
          </a:effectLst>
        </p:spPr>
      </p:pic>
      <p:sp>
        <p:nvSpPr>
          <p:cNvPr id="11" name="TextBox 10">
            <a:extLst>
              <a:ext uri="{FF2B5EF4-FFF2-40B4-BE49-F238E27FC236}">
                <a16:creationId xmlns:a16="http://schemas.microsoft.com/office/drawing/2014/main" id="{BF78CC34-0180-7C4D-9082-0F643B76BA17}"/>
              </a:ext>
            </a:extLst>
          </p:cNvPr>
          <p:cNvSpPr txBox="1"/>
          <p:nvPr/>
        </p:nvSpPr>
        <p:spPr>
          <a:xfrm>
            <a:off x="172923" y="3476804"/>
            <a:ext cx="2834619" cy="1531766"/>
          </a:xfrm>
          <a:prstGeom prst="rect">
            <a:avLst/>
          </a:prstGeom>
          <a:noFill/>
        </p:spPr>
        <p:txBody>
          <a:bodyPr wrap="square" rtlCol="0">
            <a:spAutoFit/>
          </a:bodyPr>
          <a:lstStyle/>
          <a:p>
            <a:pPr defTabSz="914378">
              <a:lnSpc>
                <a:spcPct val="107000"/>
              </a:lnSpc>
            </a:pPr>
            <a:r>
              <a:rPr lang="en-US" sz="1600" b="1" dirty="0">
                <a:ea typeface="Times New Roman" panose="02020603050405020304" pitchFamily="18" charset="0"/>
                <a:cs typeface="Times New Roman" panose="02020603050405020304" pitchFamily="18" charset="0"/>
              </a:rPr>
              <a:t>Mad River Johnny VII</a:t>
            </a:r>
            <a:r>
              <a:rPr lang="en-US" sz="1600" dirty="0">
                <a:ea typeface="Times New Roman" panose="02020603050405020304" pitchFamily="18" charset="0"/>
                <a:cs typeface="Times New Roman" panose="02020603050405020304" pitchFamily="18" charset="0"/>
              </a:rPr>
              <a:t>, 2015</a:t>
            </a:r>
          </a:p>
          <a:p>
            <a:pPr defTabSz="914378">
              <a:lnSpc>
                <a:spcPct val="107000"/>
              </a:lnSpc>
            </a:pPr>
            <a:r>
              <a:rPr lang="en-US" sz="1600" dirty="0">
                <a:ea typeface="Times New Roman" panose="02020603050405020304" pitchFamily="18" charset="0"/>
                <a:cs typeface="Times New Roman" panose="02020603050405020304" pitchFamily="18" charset="0"/>
              </a:rPr>
              <a:t>Rick Bartow</a:t>
            </a:r>
          </a:p>
          <a:p>
            <a:pPr defTabSz="914378">
              <a:lnSpc>
                <a:spcPct val="107000"/>
              </a:lnSpc>
            </a:pPr>
            <a:r>
              <a:rPr lang="en-US" sz="1200" dirty="0">
                <a:ea typeface="Times New Roman" panose="02020603050405020304" pitchFamily="18" charset="0"/>
                <a:cs typeface="Times New Roman" panose="02020603050405020304" pitchFamily="18" charset="0"/>
              </a:rPr>
              <a:t>American/Native American [Wiyot and Yurok], 1946-2016</a:t>
            </a:r>
          </a:p>
          <a:p>
            <a:pPr defTabSz="914378">
              <a:lnSpc>
                <a:spcPct val="107000"/>
              </a:lnSpc>
            </a:pPr>
            <a:r>
              <a:rPr lang="en-US" sz="800" dirty="0">
                <a:ea typeface="Times New Roman" panose="02020603050405020304" pitchFamily="18" charset="0"/>
                <a:cs typeface="Times New Roman" panose="02020603050405020304" pitchFamily="18" charset="0"/>
              </a:rPr>
              <a:t>Combination monotype, drypoint, and chine-collé</a:t>
            </a:r>
          </a:p>
          <a:p>
            <a:pPr defTabSz="914378">
              <a:lnSpc>
                <a:spcPct val="107000"/>
              </a:lnSpc>
            </a:pPr>
            <a:r>
              <a:rPr lang="en-US" sz="800" dirty="0">
                <a:ea typeface="Times New Roman" panose="02020603050405020304" pitchFamily="18" charset="0"/>
                <a:cs typeface="Times New Roman" panose="02020603050405020304" pitchFamily="18" charset="0"/>
              </a:rPr>
              <a:t>H. 30 x W. 22 inches</a:t>
            </a:r>
          </a:p>
          <a:p>
            <a:pPr defTabSz="914378">
              <a:lnSpc>
                <a:spcPct val="107000"/>
              </a:lnSpc>
            </a:pPr>
            <a:r>
              <a:rPr lang="en-US" sz="800" dirty="0">
                <a:ea typeface="Times New Roman" panose="02020603050405020304" pitchFamily="18" charset="0"/>
                <a:cs typeface="Times New Roman" panose="02020603050405020304" pitchFamily="18" charset="0"/>
              </a:rPr>
              <a:t>Jordan Schnitzer Museum of Art, University of Oregon; Gift of Rick Bartow. 2015:23.8</a:t>
            </a:r>
            <a:endParaRPr lang="en-US" sz="800" dirty="0"/>
          </a:p>
        </p:txBody>
      </p:sp>
    </p:spTree>
    <p:extLst>
      <p:ext uri="{BB962C8B-B14F-4D97-AF65-F5344CB8AC3E}">
        <p14:creationId xmlns:p14="http://schemas.microsoft.com/office/powerpoint/2010/main" val="2534903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3FEEBC-E051-524B-99C8-B5498F401C6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13</a:t>
            </a:fld>
            <a:endParaRPr lang="en" dirty="0"/>
          </a:p>
        </p:txBody>
      </p:sp>
      <p:sp>
        <p:nvSpPr>
          <p:cNvPr id="6" name="Rectangle 5">
            <a:extLst>
              <a:ext uri="{FF2B5EF4-FFF2-40B4-BE49-F238E27FC236}">
                <a16:creationId xmlns:a16="http://schemas.microsoft.com/office/drawing/2014/main" id="{DD9A2CD9-4124-5645-8AD3-0629D3F19A42}"/>
              </a:ext>
            </a:extLst>
          </p:cNvPr>
          <p:cNvSpPr/>
          <p:nvPr/>
        </p:nvSpPr>
        <p:spPr>
          <a:xfrm>
            <a:off x="1389329" y="1590451"/>
            <a:ext cx="7547371" cy="1569660"/>
          </a:xfrm>
          <a:prstGeom prst="rect">
            <a:avLst/>
          </a:prstGeom>
        </p:spPr>
        <p:txBody>
          <a:bodyPr wrap="square">
            <a:spAutoFit/>
          </a:bodyPr>
          <a:lstStyle/>
          <a:p>
            <a:r>
              <a:rPr lang="en-US" sz="4800" b="1" dirty="0">
                <a:latin typeface="Poppins" pitchFamily="2" charset="77"/>
                <a:cs typeface="Poppins" pitchFamily="2" charset="77"/>
              </a:rPr>
              <a:t>NEW COLLECTING AREAS</a:t>
            </a:r>
            <a:endParaRPr lang="en-US" sz="4800" dirty="0">
              <a:latin typeface="Poppins" pitchFamily="2" charset="77"/>
              <a:cs typeface="Poppins" pitchFamily="2" charset="77"/>
            </a:endParaRPr>
          </a:p>
        </p:txBody>
      </p:sp>
    </p:spTree>
    <p:extLst>
      <p:ext uri="{BB962C8B-B14F-4D97-AF65-F5344CB8AC3E}">
        <p14:creationId xmlns:p14="http://schemas.microsoft.com/office/powerpoint/2010/main" val="37248731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D0B992B-2E1B-9C4B-8716-C7432468FC99}"/>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14</a:t>
            </a:fld>
            <a:endParaRPr lang="en" dirty="0"/>
          </a:p>
        </p:txBody>
      </p:sp>
      <p:pic>
        <p:nvPicPr>
          <p:cNvPr id="7" name="Picture 6" descr="seven men sitting in a tent. The men at the far left and far right are playing guitars. The men are all wearing wide-brimmed hats and work clothing such as overalls and t-shirts&#10;">
            <a:extLst>
              <a:ext uri="{FF2B5EF4-FFF2-40B4-BE49-F238E27FC236}">
                <a16:creationId xmlns:a16="http://schemas.microsoft.com/office/drawing/2014/main" id="{404718CA-D70C-3B49-9855-B7B553A7F9B9}"/>
              </a:ext>
            </a:extLst>
          </p:cNvPr>
          <p:cNvPicPr>
            <a:picLocks noChangeAspect="1"/>
          </p:cNvPicPr>
          <p:nvPr/>
        </p:nvPicPr>
        <p:blipFill>
          <a:blip r:embed="rId2"/>
          <a:stretch>
            <a:fillRect/>
          </a:stretch>
        </p:blipFill>
        <p:spPr>
          <a:xfrm>
            <a:off x="20061" y="1213166"/>
            <a:ext cx="3275913" cy="2362954"/>
          </a:xfrm>
          <a:prstGeom prst="rect">
            <a:avLst/>
          </a:prstGeom>
          <a:effectLst>
            <a:outerShdw blurRad="127000" dist="38100" dir="2700000" algn="tl" rotWithShape="0">
              <a:prstClr val="black">
                <a:alpha val="40000"/>
              </a:prstClr>
            </a:outerShdw>
          </a:effectLst>
        </p:spPr>
      </p:pic>
      <p:pic>
        <p:nvPicPr>
          <p:cNvPr id="9" name="Picture 8" descr="Nine farmworkers standing in a muddy parking area. There are cars, tents, and telephone poles in the background and a forested ridge in the distance. The man are mostly facing the camera and wearing work cloths: button down shirts, overalls, workpants, and wide-brimmed hats. All are wearing either long sleeves or jackets. ">
            <a:extLst>
              <a:ext uri="{FF2B5EF4-FFF2-40B4-BE49-F238E27FC236}">
                <a16:creationId xmlns:a16="http://schemas.microsoft.com/office/drawing/2014/main" id="{D8314325-A6B7-0644-922E-1412885FE0EE}"/>
              </a:ext>
            </a:extLst>
          </p:cNvPr>
          <p:cNvPicPr>
            <a:picLocks noChangeAspect="1"/>
          </p:cNvPicPr>
          <p:nvPr/>
        </p:nvPicPr>
        <p:blipFill>
          <a:blip r:embed="rId3"/>
          <a:stretch>
            <a:fillRect/>
          </a:stretch>
        </p:blipFill>
        <p:spPr>
          <a:xfrm>
            <a:off x="5696732" y="1213166"/>
            <a:ext cx="3431909" cy="2362954"/>
          </a:xfrm>
          <a:prstGeom prst="rect">
            <a:avLst/>
          </a:prstGeom>
          <a:effectLst>
            <a:outerShdw blurRad="127000" dist="38100" dir="2700000" algn="tl" rotWithShape="0">
              <a:prstClr val="black">
                <a:alpha val="40000"/>
              </a:prstClr>
            </a:outerShdw>
          </a:effectLst>
        </p:spPr>
      </p:pic>
      <p:pic>
        <p:nvPicPr>
          <p:cNvPr id="13" name="Picture 12" descr="Two men standing in front of a row of tents. Both are wearing fedoras. The man a left is taller and wearing a suitcoat, while the man at right is shorter with a short-sleeved button down shirt">
            <a:extLst>
              <a:ext uri="{FF2B5EF4-FFF2-40B4-BE49-F238E27FC236}">
                <a16:creationId xmlns:a16="http://schemas.microsoft.com/office/drawing/2014/main" id="{5D6FB0A7-EBE7-8549-B03E-CE4F8A71154D}"/>
              </a:ext>
            </a:extLst>
          </p:cNvPr>
          <p:cNvPicPr>
            <a:picLocks noChangeAspect="1"/>
          </p:cNvPicPr>
          <p:nvPr/>
        </p:nvPicPr>
        <p:blipFill rotWithShape="1">
          <a:blip r:embed="rId4"/>
          <a:srcRect l="38246"/>
          <a:stretch/>
        </p:blipFill>
        <p:spPr>
          <a:xfrm>
            <a:off x="3413159" y="1213166"/>
            <a:ext cx="2171055" cy="2362954"/>
          </a:xfrm>
          <a:prstGeom prst="rect">
            <a:avLst/>
          </a:prstGeom>
          <a:effectLst>
            <a:outerShdw blurRad="127000" dist="38100" dir="2700000" algn="tl" rotWithShape="0">
              <a:prstClr val="black">
                <a:alpha val="40000"/>
              </a:prstClr>
            </a:outerShdw>
          </a:effectLst>
        </p:spPr>
      </p:pic>
      <p:sp>
        <p:nvSpPr>
          <p:cNvPr id="14" name="TextBox 13">
            <a:extLst>
              <a:ext uri="{FF2B5EF4-FFF2-40B4-BE49-F238E27FC236}">
                <a16:creationId xmlns:a16="http://schemas.microsoft.com/office/drawing/2014/main" id="{ED6BE47D-0C7F-A444-A54F-507C1973EC16}"/>
              </a:ext>
            </a:extLst>
          </p:cNvPr>
          <p:cNvSpPr txBox="1"/>
          <p:nvPr/>
        </p:nvSpPr>
        <p:spPr>
          <a:xfrm>
            <a:off x="83432" y="552261"/>
            <a:ext cx="4037846" cy="584775"/>
          </a:xfrm>
          <a:prstGeom prst="rect">
            <a:avLst/>
          </a:prstGeom>
          <a:noFill/>
        </p:spPr>
        <p:txBody>
          <a:bodyPr wrap="square" rtlCol="0">
            <a:spAutoFit/>
          </a:bodyPr>
          <a:lstStyle/>
          <a:p>
            <a:r>
              <a:rPr lang="en-US" sz="1600" dirty="0">
                <a:latin typeface="+mj-lt"/>
              </a:rPr>
              <a:t>Mexican Agricultural Workers in Oregon through the Braceros Program, 1942-1947</a:t>
            </a:r>
          </a:p>
        </p:txBody>
      </p:sp>
      <p:sp>
        <p:nvSpPr>
          <p:cNvPr id="15" name="TextBox 14">
            <a:extLst>
              <a:ext uri="{FF2B5EF4-FFF2-40B4-BE49-F238E27FC236}">
                <a16:creationId xmlns:a16="http://schemas.microsoft.com/office/drawing/2014/main" id="{A6732057-80CB-974F-A44F-47D6A89179C4}"/>
              </a:ext>
            </a:extLst>
          </p:cNvPr>
          <p:cNvSpPr txBox="1"/>
          <p:nvPr/>
        </p:nvSpPr>
        <p:spPr>
          <a:xfrm>
            <a:off x="-4268" y="3642889"/>
            <a:ext cx="3349782" cy="635902"/>
          </a:xfrm>
          <a:prstGeom prst="rect">
            <a:avLst/>
          </a:prstGeom>
          <a:noFill/>
        </p:spPr>
        <p:txBody>
          <a:bodyPr wrap="square" rtlCol="0">
            <a:spAutoFit/>
          </a:bodyPr>
          <a:lstStyle/>
          <a:p>
            <a:r>
              <a:rPr lang="en-US" sz="800" dirty="0"/>
              <a:t>Workers playing guitars, 1942/47, Braceros in Oregon Photograph Collection, P20:1070, Oregon State University</a:t>
            </a:r>
          </a:p>
          <a:p>
            <a:endParaRPr lang="en-US" dirty="0"/>
          </a:p>
          <a:p>
            <a:endParaRPr lang="en-US" dirty="0"/>
          </a:p>
        </p:txBody>
      </p:sp>
      <p:sp>
        <p:nvSpPr>
          <p:cNvPr id="16" name="Rectangle 15">
            <a:extLst>
              <a:ext uri="{FF2B5EF4-FFF2-40B4-BE49-F238E27FC236}">
                <a16:creationId xmlns:a16="http://schemas.microsoft.com/office/drawing/2014/main" id="{16265DCE-B2AA-0147-9B90-FE83B30CEA04}"/>
              </a:ext>
            </a:extLst>
          </p:cNvPr>
          <p:cNvSpPr/>
          <p:nvPr/>
        </p:nvSpPr>
        <p:spPr>
          <a:xfrm>
            <a:off x="3374621" y="3628934"/>
            <a:ext cx="2272964" cy="381541"/>
          </a:xfrm>
          <a:prstGeom prst="rect">
            <a:avLst/>
          </a:prstGeom>
        </p:spPr>
        <p:txBody>
          <a:bodyPr wrap="square">
            <a:spAutoFit/>
          </a:bodyPr>
          <a:lstStyle/>
          <a:p>
            <a:r>
              <a:rPr lang="en-US" sz="800" dirty="0"/>
              <a:t>New arrivals, Hood River, 1942/47, Braceros in Oregon Photograph Collection, P20:795, Oregon State University</a:t>
            </a:r>
          </a:p>
        </p:txBody>
      </p:sp>
      <p:sp>
        <p:nvSpPr>
          <p:cNvPr id="17" name="Rectangle 16">
            <a:extLst>
              <a:ext uri="{FF2B5EF4-FFF2-40B4-BE49-F238E27FC236}">
                <a16:creationId xmlns:a16="http://schemas.microsoft.com/office/drawing/2014/main" id="{B33131F7-F70C-3A46-A257-12AEA0F9C029}"/>
              </a:ext>
            </a:extLst>
          </p:cNvPr>
          <p:cNvSpPr/>
          <p:nvPr/>
        </p:nvSpPr>
        <p:spPr>
          <a:xfrm>
            <a:off x="5749494" y="3628934"/>
            <a:ext cx="3442518" cy="381541"/>
          </a:xfrm>
          <a:prstGeom prst="rect">
            <a:avLst/>
          </a:prstGeom>
        </p:spPr>
        <p:txBody>
          <a:bodyPr wrap="square">
            <a:spAutoFit/>
          </a:bodyPr>
          <a:lstStyle/>
          <a:p>
            <a:r>
              <a:rPr lang="en-US" sz="800" dirty="0"/>
              <a:t>Right: Mexican farm workers pose in camp, Hood River, 1942/47, Braceros in Oregon Photograph Collection, P20:791, Oregon State University</a:t>
            </a:r>
          </a:p>
        </p:txBody>
      </p:sp>
    </p:spTree>
    <p:extLst>
      <p:ext uri="{BB962C8B-B14F-4D97-AF65-F5344CB8AC3E}">
        <p14:creationId xmlns:p14="http://schemas.microsoft.com/office/powerpoint/2010/main" val="7917175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D5A289-7164-F54E-8A3E-2467E01E857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15</a:t>
            </a:fld>
            <a:endParaRPr lang="en" dirty="0"/>
          </a:p>
        </p:txBody>
      </p:sp>
      <p:pic>
        <p:nvPicPr>
          <p:cNvPr id="4" name="Picture 3" descr="Lithograph of a house. The house has a red tin roof, red dorrs, orange siding, white trim, and a wrap-around roofed and fenced proch. There is an open walkway through the center, revealing the background. There is flat green, a thin brown line, and blue sky in the background. ">
            <a:extLst>
              <a:ext uri="{FF2B5EF4-FFF2-40B4-BE49-F238E27FC236}">
                <a16:creationId xmlns:a16="http://schemas.microsoft.com/office/drawing/2014/main" id="{EC86BD91-3168-5E49-A81B-494B44313C39}"/>
              </a:ext>
            </a:extLst>
          </p:cNvPr>
          <p:cNvPicPr>
            <a:picLocks noChangeAspect="1"/>
          </p:cNvPicPr>
          <p:nvPr/>
        </p:nvPicPr>
        <p:blipFill>
          <a:blip r:embed="rId2"/>
          <a:stretch>
            <a:fillRect/>
          </a:stretch>
        </p:blipFill>
        <p:spPr>
          <a:xfrm>
            <a:off x="210963" y="398931"/>
            <a:ext cx="5954447" cy="4442576"/>
          </a:xfrm>
          <a:prstGeom prst="rect">
            <a:avLst/>
          </a:prstGeom>
          <a:effectLst>
            <a:outerShdw blurRad="127000" dist="38100" dir="2700000" algn="tl" rotWithShape="0">
              <a:prstClr val="black">
                <a:alpha val="40000"/>
              </a:prstClr>
            </a:outerShdw>
          </a:effectLst>
        </p:spPr>
      </p:pic>
      <p:sp>
        <p:nvSpPr>
          <p:cNvPr id="5" name="TextBox 4">
            <a:extLst>
              <a:ext uri="{FF2B5EF4-FFF2-40B4-BE49-F238E27FC236}">
                <a16:creationId xmlns:a16="http://schemas.microsoft.com/office/drawing/2014/main" id="{0371E28F-6EDE-6A47-BC0C-7F54C56B0D8F}"/>
              </a:ext>
            </a:extLst>
          </p:cNvPr>
          <p:cNvSpPr txBox="1"/>
          <p:nvPr/>
        </p:nvSpPr>
        <p:spPr>
          <a:xfrm>
            <a:off x="6288380" y="3472974"/>
            <a:ext cx="2648320" cy="1465851"/>
          </a:xfrm>
          <a:prstGeom prst="rect">
            <a:avLst/>
          </a:prstGeom>
          <a:noFill/>
        </p:spPr>
        <p:txBody>
          <a:bodyPr wrap="square" rtlCol="0">
            <a:spAutoFit/>
          </a:bodyPr>
          <a:lstStyle/>
          <a:p>
            <a:pPr defTabSz="914378">
              <a:lnSpc>
                <a:spcPct val="107000"/>
              </a:lnSpc>
            </a:pPr>
            <a:r>
              <a:rPr lang="en-US" sz="1600" b="1" dirty="0">
                <a:ea typeface="Times New Roman" panose="02020603050405020304" pitchFamily="18" charset="0"/>
                <a:cs typeface="Times New Roman" panose="02020603050405020304" pitchFamily="18" charset="0"/>
              </a:rPr>
              <a:t>Casita al Mar</a:t>
            </a:r>
            <a:r>
              <a:rPr lang="en-US" sz="1600" dirty="0">
                <a:ea typeface="Times New Roman" panose="02020603050405020304" pitchFamily="18" charset="0"/>
                <a:cs typeface="Times New Roman" panose="02020603050405020304" pitchFamily="18" charset="0"/>
              </a:rPr>
              <a:t>, 1974</a:t>
            </a:r>
          </a:p>
          <a:p>
            <a:pPr defTabSz="914378">
              <a:lnSpc>
                <a:spcPct val="107000"/>
              </a:lnSpc>
            </a:pPr>
            <a:r>
              <a:rPr lang="en-US" sz="1600" dirty="0">
                <a:ea typeface="Times New Roman" panose="02020603050405020304" pitchFamily="18" charset="0"/>
                <a:cs typeface="Times New Roman" panose="02020603050405020304" pitchFamily="18" charset="0"/>
              </a:rPr>
              <a:t>Emilio Sánchez</a:t>
            </a:r>
          </a:p>
          <a:p>
            <a:pPr defTabSz="914378">
              <a:lnSpc>
                <a:spcPct val="107000"/>
              </a:lnSpc>
            </a:pPr>
            <a:r>
              <a:rPr lang="en-US" sz="1200" dirty="0">
                <a:ea typeface="Times New Roman" panose="02020603050405020304" pitchFamily="18" charset="0"/>
                <a:cs typeface="Times New Roman" panose="02020603050405020304" pitchFamily="18" charset="0"/>
              </a:rPr>
              <a:t>(Cuban, 1921-1999)</a:t>
            </a:r>
          </a:p>
          <a:p>
            <a:pPr defTabSz="914378">
              <a:lnSpc>
                <a:spcPct val="107000"/>
              </a:lnSpc>
            </a:pPr>
            <a:r>
              <a:rPr lang="en-US" sz="800" dirty="0">
                <a:ea typeface="Times New Roman" panose="02020603050405020304" pitchFamily="18" charset="0"/>
                <a:cs typeface="Times New Roman" panose="02020603050405020304" pitchFamily="18" charset="0"/>
              </a:rPr>
              <a:t>Color lithograph</a:t>
            </a:r>
          </a:p>
          <a:p>
            <a:pPr defTabSz="914378">
              <a:lnSpc>
                <a:spcPct val="107000"/>
              </a:lnSpc>
            </a:pPr>
            <a:r>
              <a:rPr lang="en-US" sz="800" dirty="0">
                <a:ea typeface="Times New Roman" panose="02020603050405020304" pitchFamily="18" charset="0"/>
                <a:cs typeface="Times New Roman" panose="02020603050405020304" pitchFamily="18" charset="0"/>
              </a:rPr>
              <a:t>H. 22 x W. 29.5 inches</a:t>
            </a:r>
          </a:p>
          <a:p>
            <a:pPr defTabSz="914378">
              <a:lnSpc>
                <a:spcPct val="107000"/>
              </a:lnSpc>
            </a:pPr>
            <a:r>
              <a:rPr lang="en-US" sz="800" dirty="0">
                <a:ea typeface="Times New Roman" panose="02020603050405020304" pitchFamily="18" charset="0"/>
                <a:cs typeface="Times New Roman" panose="02020603050405020304" pitchFamily="18" charset="0"/>
              </a:rPr>
              <a:t>Jordan Schnitzer Museum of Art, University of Oregon; Gift of the Emilio Sanchez Foundation. 2011:24.12</a:t>
            </a:r>
            <a:endParaRPr lang="en-US" sz="800" dirty="0"/>
          </a:p>
        </p:txBody>
      </p:sp>
    </p:spTree>
    <p:extLst>
      <p:ext uri="{BB962C8B-B14F-4D97-AF65-F5344CB8AC3E}">
        <p14:creationId xmlns:p14="http://schemas.microsoft.com/office/powerpoint/2010/main" val="7209576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32FF880-E356-7D43-9EC3-024791FA2C3C}"/>
              </a:ext>
            </a:extLst>
          </p:cNvPr>
          <p:cNvSpPr>
            <a:spLocks noGrp="1"/>
          </p:cNvSpPr>
          <p:nvPr>
            <p:ph type="sldNum" idx="12"/>
          </p:nvPr>
        </p:nvSpPr>
        <p:spPr/>
        <p:txBody>
          <a:bodyPr/>
          <a:lstStyle/>
          <a:p>
            <a:pPr defTabSz="914378"/>
            <a:fld id="{00000000-1234-1234-1234-123412341234}" type="slidenum">
              <a:rPr lang="en" kern="0">
                <a:solidFill>
                  <a:srgbClr val="68728D"/>
                </a:solidFill>
              </a:rPr>
              <a:pPr defTabSz="914378"/>
              <a:t>16</a:t>
            </a:fld>
            <a:endParaRPr lang="en" kern="0" dirty="0">
              <a:solidFill>
                <a:srgbClr val="68728D"/>
              </a:solidFill>
            </a:endParaRPr>
          </a:p>
        </p:txBody>
      </p:sp>
      <p:pic>
        <p:nvPicPr>
          <p:cNvPr id="3" name="Picture 2" descr="Parody of the sunmaid raisins box. Red background, skeleton in a red cap holding a tray of grapes in front of a yellow sun. The text at the bottom of the image says Sun Mad Raisins, Unnaturally Grown with Insecticides, Miticides, Herbicides, Fungicides">
            <a:extLst>
              <a:ext uri="{FF2B5EF4-FFF2-40B4-BE49-F238E27FC236}">
                <a16:creationId xmlns:a16="http://schemas.microsoft.com/office/drawing/2014/main" id="{0B1F1FF6-6A13-7F4B-868E-7402CD685F38}"/>
              </a:ext>
            </a:extLst>
          </p:cNvPr>
          <p:cNvPicPr>
            <a:picLocks noChangeAspect="1"/>
          </p:cNvPicPr>
          <p:nvPr/>
        </p:nvPicPr>
        <p:blipFill>
          <a:blip r:embed="rId3"/>
          <a:stretch>
            <a:fillRect/>
          </a:stretch>
        </p:blipFill>
        <p:spPr>
          <a:xfrm>
            <a:off x="5551561" y="794843"/>
            <a:ext cx="3156549" cy="4143982"/>
          </a:xfrm>
          <a:prstGeom prst="rect">
            <a:avLst/>
          </a:prstGeom>
          <a:effectLst>
            <a:outerShdw blurRad="127000" dist="38100" dir="2700000" algn="tl" rotWithShape="0">
              <a:prstClr val="black">
                <a:alpha val="40000"/>
              </a:prstClr>
            </a:outerShdw>
          </a:effectLst>
        </p:spPr>
      </p:pic>
      <p:sp>
        <p:nvSpPr>
          <p:cNvPr id="8" name="TextBox 7">
            <a:extLst>
              <a:ext uri="{FF2B5EF4-FFF2-40B4-BE49-F238E27FC236}">
                <a16:creationId xmlns:a16="http://schemas.microsoft.com/office/drawing/2014/main" id="{E5486671-F2A1-5040-B3B2-837C2AF2AA0A}"/>
              </a:ext>
            </a:extLst>
          </p:cNvPr>
          <p:cNvSpPr txBox="1"/>
          <p:nvPr/>
        </p:nvSpPr>
        <p:spPr>
          <a:xfrm>
            <a:off x="3340729" y="3472974"/>
            <a:ext cx="2209240" cy="1465851"/>
          </a:xfrm>
          <a:prstGeom prst="rect">
            <a:avLst/>
          </a:prstGeom>
          <a:noFill/>
        </p:spPr>
        <p:txBody>
          <a:bodyPr wrap="square" rtlCol="0">
            <a:spAutoFit/>
          </a:bodyPr>
          <a:lstStyle/>
          <a:p>
            <a:pPr algn="r" defTabSz="914378">
              <a:lnSpc>
                <a:spcPct val="107000"/>
              </a:lnSpc>
            </a:pPr>
            <a:r>
              <a:rPr lang="en-US" sz="1600" b="1" dirty="0">
                <a:ea typeface="Times New Roman" panose="02020603050405020304" pitchFamily="18" charset="0"/>
                <a:cs typeface="Times New Roman" panose="02020603050405020304" pitchFamily="18" charset="0"/>
              </a:rPr>
              <a:t>Sun Mad</a:t>
            </a:r>
            <a:r>
              <a:rPr lang="en-US" sz="1600" dirty="0">
                <a:ea typeface="Times New Roman" panose="02020603050405020304" pitchFamily="18" charset="0"/>
                <a:cs typeface="Times New Roman" panose="02020603050405020304" pitchFamily="18" charset="0"/>
              </a:rPr>
              <a:t>, 1982</a:t>
            </a:r>
          </a:p>
          <a:p>
            <a:pPr algn="r" defTabSz="914378">
              <a:lnSpc>
                <a:spcPct val="107000"/>
              </a:lnSpc>
            </a:pPr>
            <a:r>
              <a:rPr lang="en-US" sz="1600" dirty="0">
                <a:ea typeface="Times New Roman" panose="02020603050405020304" pitchFamily="18" charset="0"/>
                <a:cs typeface="Times New Roman" panose="02020603050405020304" pitchFamily="18" charset="0"/>
              </a:rPr>
              <a:t>Ester Hernández</a:t>
            </a:r>
          </a:p>
          <a:p>
            <a:pPr algn="r" defTabSz="914378">
              <a:lnSpc>
                <a:spcPct val="107000"/>
              </a:lnSpc>
            </a:pPr>
            <a:r>
              <a:rPr lang="en-US" sz="1200" dirty="0">
                <a:ea typeface="Times New Roman" panose="02020603050405020304" pitchFamily="18" charset="0"/>
                <a:cs typeface="Times New Roman" panose="02020603050405020304" pitchFamily="18" charset="0"/>
              </a:rPr>
              <a:t>(Mexican-American, b. 1944)</a:t>
            </a:r>
          </a:p>
          <a:p>
            <a:pPr algn="r" defTabSz="914378">
              <a:lnSpc>
                <a:spcPct val="107000"/>
              </a:lnSpc>
            </a:pPr>
            <a:r>
              <a:rPr lang="en-US" sz="800" dirty="0">
                <a:ea typeface="Times New Roman" panose="02020603050405020304" pitchFamily="18" charset="0"/>
                <a:cs typeface="Times New Roman" panose="02020603050405020304" pitchFamily="18" charset="0"/>
              </a:rPr>
              <a:t>Screen print</a:t>
            </a:r>
          </a:p>
          <a:p>
            <a:pPr algn="r" defTabSz="914378">
              <a:lnSpc>
                <a:spcPct val="107000"/>
              </a:lnSpc>
            </a:pPr>
            <a:r>
              <a:rPr lang="en-US" sz="800" dirty="0">
                <a:ea typeface="Times New Roman" panose="02020603050405020304" pitchFamily="18" charset="0"/>
                <a:cs typeface="Times New Roman" panose="02020603050405020304" pitchFamily="18" charset="0"/>
              </a:rPr>
              <a:t>H. 30 x W. 22 inches </a:t>
            </a:r>
          </a:p>
          <a:p>
            <a:pPr algn="r" defTabSz="914378">
              <a:lnSpc>
                <a:spcPct val="107000"/>
              </a:lnSpc>
            </a:pPr>
            <a:r>
              <a:rPr lang="en-US" sz="800" dirty="0">
                <a:ea typeface="Times New Roman" panose="02020603050405020304" pitchFamily="18" charset="0"/>
                <a:cs typeface="Times New Roman" panose="02020603050405020304" pitchFamily="18" charset="0"/>
              </a:rPr>
              <a:t>Jordan Schnitzer Museum of Art, University of Oregon; Purchase in honor of Jill Hartz, 2019:30.1</a:t>
            </a:r>
            <a:endParaRPr lang="en-US" sz="800" dirty="0"/>
          </a:p>
        </p:txBody>
      </p:sp>
      <p:pic>
        <p:nvPicPr>
          <p:cNvPr id="6" name="Picture 5" descr="oil painting on tin of a religious image. woman at right in white robes with a yellow element and flowers on her arms and head. She is wearing a cross and a grown. Two children, a girl in a pink dress and white apron and a boy in a blue suit stand at the left. The image is mattered with blue/green printed fabric and has a gold frame. ">
            <a:extLst>
              <a:ext uri="{FF2B5EF4-FFF2-40B4-BE49-F238E27FC236}">
                <a16:creationId xmlns:a16="http://schemas.microsoft.com/office/drawing/2014/main" id="{67A14071-6874-364D-B798-8E0708359ADC}"/>
              </a:ext>
            </a:extLst>
          </p:cNvPr>
          <p:cNvPicPr>
            <a:picLocks noChangeAspect="1"/>
          </p:cNvPicPr>
          <p:nvPr/>
        </p:nvPicPr>
        <p:blipFill>
          <a:blip r:embed="rId4"/>
          <a:stretch>
            <a:fillRect/>
          </a:stretch>
        </p:blipFill>
        <p:spPr>
          <a:xfrm>
            <a:off x="122145" y="373802"/>
            <a:ext cx="3070103" cy="3980684"/>
          </a:xfrm>
          <a:prstGeom prst="rect">
            <a:avLst/>
          </a:prstGeom>
          <a:effectLst>
            <a:outerShdw blurRad="127000" dist="38100" dir="2700000" algn="tl" rotWithShape="0">
              <a:prstClr val="black">
                <a:alpha val="40000"/>
              </a:prstClr>
            </a:outerShdw>
          </a:effectLst>
        </p:spPr>
      </p:pic>
      <p:sp>
        <p:nvSpPr>
          <p:cNvPr id="11" name="TextBox 10">
            <a:extLst>
              <a:ext uri="{FF2B5EF4-FFF2-40B4-BE49-F238E27FC236}">
                <a16:creationId xmlns:a16="http://schemas.microsoft.com/office/drawing/2014/main" id="{BF78CC34-0180-7C4D-9082-0F643B76BA17}"/>
              </a:ext>
            </a:extLst>
          </p:cNvPr>
          <p:cNvSpPr txBox="1"/>
          <p:nvPr/>
        </p:nvSpPr>
        <p:spPr>
          <a:xfrm>
            <a:off x="3258843" y="274212"/>
            <a:ext cx="2289534" cy="1531701"/>
          </a:xfrm>
          <a:prstGeom prst="rect">
            <a:avLst/>
          </a:prstGeom>
          <a:noFill/>
        </p:spPr>
        <p:txBody>
          <a:bodyPr wrap="square" rtlCol="0">
            <a:spAutoFit/>
          </a:bodyPr>
          <a:lstStyle/>
          <a:p>
            <a:pPr defTabSz="914378">
              <a:lnSpc>
                <a:spcPct val="107000"/>
              </a:lnSpc>
            </a:pPr>
            <a:r>
              <a:rPr lang="en-US" sz="1600" b="1" dirty="0">
                <a:ea typeface="Times New Roman" panose="02020603050405020304" pitchFamily="18" charset="0"/>
                <a:cs typeface="Times New Roman" panose="02020603050405020304" pitchFamily="18" charset="0"/>
              </a:rPr>
              <a:t>Nuestra Señora de Salette</a:t>
            </a:r>
            <a:r>
              <a:rPr lang="en-US" sz="1600" dirty="0">
                <a:ea typeface="Times New Roman" panose="02020603050405020304" pitchFamily="18" charset="0"/>
                <a:cs typeface="Times New Roman" panose="02020603050405020304" pitchFamily="18" charset="0"/>
              </a:rPr>
              <a:t>, probably 1850’s-1860’s</a:t>
            </a:r>
          </a:p>
          <a:p>
            <a:pPr defTabSz="914378">
              <a:lnSpc>
                <a:spcPct val="107000"/>
              </a:lnSpc>
            </a:pPr>
            <a:r>
              <a:rPr lang="en-US" sz="800" dirty="0">
                <a:ea typeface="Times New Roman" panose="02020603050405020304" pitchFamily="18" charset="0"/>
                <a:cs typeface="Times New Roman" panose="02020603050405020304" pitchFamily="18" charset="0"/>
              </a:rPr>
              <a:t>Oil on tin</a:t>
            </a:r>
          </a:p>
          <a:p>
            <a:pPr defTabSz="914378">
              <a:lnSpc>
                <a:spcPct val="107000"/>
              </a:lnSpc>
            </a:pPr>
            <a:r>
              <a:rPr lang="en-US" sz="800" dirty="0">
                <a:ea typeface="Times New Roman" panose="02020603050405020304" pitchFamily="18" charset="0"/>
                <a:cs typeface="Times New Roman" panose="02020603050405020304" pitchFamily="18" charset="0"/>
              </a:rPr>
              <a:t>H. 10 x W. 7 inches</a:t>
            </a:r>
          </a:p>
          <a:p>
            <a:pPr defTabSz="914378">
              <a:lnSpc>
                <a:spcPct val="107000"/>
              </a:lnSpc>
            </a:pPr>
            <a:r>
              <a:rPr lang="en-US" sz="800" dirty="0">
                <a:ea typeface="Times New Roman" panose="02020603050405020304" pitchFamily="18" charset="0"/>
                <a:cs typeface="Times New Roman" panose="02020603050405020304" pitchFamily="18" charset="0"/>
              </a:rPr>
              <a:t>Jordan Schnitzer Museum of Art, University of Oregon; Gift of Dr. Don E. and Carol Steichen Dumond. 2018:26.2</a:t>
            </a:r>
            <a:endParaRPr lang="en-US" sz="800" dirty="0"/>
          </a:p>
        </p:txBody>
      </p:sp>
    </p:spTree>
    <p:extLst>
      <p:ext uri="{BB962C8B-B14F-4D97-AF65-F5344CB8AC3E}">
        <p14:creationId xmlns:p14="http://schemas.microsoft.com/office/powerpoint/2010/main" val="25236391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PIcture of people walking and holding protests signs. In the foreground is a man in a red jacket holding a yellow sign aloft out of the picture. The man behind him is carrying a banner, the visible part of which reads Justic- Paral- Honguer-. Other signs read &quot;Pictsweet wants a union&quot; and &quot;Jobs with Justice&quot;">
            <a:extLst>
              <a:ext uri="{FF2B5EF4-FFF2-40B4-BE49-F238E27FC236}">
                <a16:creationId xmlns:a16="http://schemas.microsoft.com/office/drawing/2014/main" id="{8A2F29A0-1535-42A1-AFFC-D6B734CFA696}"/>
              </a:ext>
            </a:extLst>
          </p:cNvPr>
          <p:cNvPicPr>
            <a:picLocks noChangeAspect="1"/>
          </p:cNvPicPr>
          <p:nvPr/>
        </p:nvPicPr>
        <p:blipFill>
          <a:blip r:embed="rId2"/>
          <a:stretch>
            <a:fillRect/>
          </a:stretch>
        </p:blipFill>
        <p:spPr>
          <a:xfrm>
            <a:off x="412344" y="392031"/>
            <a:ext cx="3131675" cy="4393389"/>
          </a:xfrm>
          <a:prstGeom prst="rect">
            <a:avLst/>
          </a:prstGeom>
          <a:effectLst>
            <a:outerShdw blurRad="127000" dist="38100" dir="2700000" algn="tl" rotWithShape="0">
              <a:prstClr val="black">
                <a:alpha val="40000"/>
              </a:prstClr>
            </a:outerShdw>
          </a:effectLst>
        </p:spPr>
      </p:pic>
      <p:sp>
        <p:nvSpPr>
          <p:cNvPr id="4" name="Slide Number Placeholder 3">
            <a:extLst>
              <a:ext uri="{FF2B5EF4-FFF2-40B4-BE49-F238E27FC236}">
                <a16:creationId xmlns:a16="http://schemas.microsoft.com/office/drawing/2014/main" id="{F58836A7-2D09-E54E-BAA8-EF1FA93562C4}"/>
              </a:ext>
            </a:extLst>
          </p:cNvPr>
          <p:cNvSpPr>
            <a:spLocks noGrp="1"/>
          </p:cNvSpPr>
          <p:nvPr>
            <p:ph type="sldNum" idx="12"/>
          </p:nvPr>
        </p:nvSpPr>
        <p:spPr/>
        <p:txBody>
          <a:bodyPr/>
          <a:lstStyle/>
          <a:p>
            <a:fld id="{00000000-1234-1234-1234-123412341234}" type="slidenum">
              <a:rPr lang="en" smtClean="0"/>
              <a:pPr/>
              <a:t>17</a:t>
            </a:fld>
            <a:endParaRPr lang="en" dirty="0"/>
          </a:p>
        </p:txBody>
      </p:sp>
      <p:sp>
        <p:nvSpPr>
          <p:cNvPr id="7" name="TextBox 6">
            <a:extLst>
              <a:ext uri="{FF2B5EF4-FFF2-40B4-BE49-F238E27FC236}">
                <a16:creationId xmlns:a16="http://schemas.microsoft.com/office/drawing/2014/main" id="{575470ED-594D-9045-B9B5-EC5800108B82}"/>
              </a:ext>
            </a:extLst>
          </p:cNvPr>
          <p:cNvSpPr txBox="1"/>
          <p:nvPr/>
        </p:nvSpPr>
        <p:spPr>
          <a:xfrm>
            <a:off x="3619121" y="3597738"/>
            <a:ext cx="3950025" cy="1235338"/>
          </a:xfrm>
          <a:prstGeom prst="rect">
            <a:avLst/>
          </a:prstGeom>
          <a:noFill/>
        </p:spPr>
        <p:txBody>
          <a:bodyPr wrap="square" rtlCol="0">
            <a:spAutoFit/>
          </a:bodyPr>
          <a:lstStyle/>
          <a:p>
            <a:pPr>
              <a:lnSpc>
                <a:spcPct val="107000"/>
              </a:lnSpc>
            </a:pPr>
            <a:r>
              <a:rPr lang="en-US" sz="1600" dirty="0">
                <a:latin typeface="+mj-lt"/>
                <a:ea typeface="Times New Roman" panose="02020603050405020304" pitchFamily="18" charset="0"/>
                <a:cs typeface="Times New Roman" panose="02020603050405020304" pitchFamily="18" charset="0"/>
              </a:rPr>
              <a:t>Leodegarlo Vallejo Marching in Protest at the State Capitol in Salem Oregon</a:t>
            </a:r>
            <a:br>
              <a:rPr lang="en-US" dirty="0">
                <a:latin typeface="+mj-lt"/>
                <a:ea typeface="Times New Roman" panose="02020603050405020304" pitchFamily="18" charset="0"/>
                <a:cs typeface="Times New Roman" panose="02020603050405020304" pitchFamily="18" charset="0"/>
              </a:rPr>
            </a:br>
            <a:endParaRPr lang="en-US" dirty="0">
              <a:latin typeface="+mj-lt"/>
              <a:ea typeface="Times New Roman" panose="02020603050405020304" pitchFamily="18" charset="0"/>
              <a:cs typeface="Times New Roman" panose="02020603050405020304" pitchFamily="18" charset="0"/>
            </a:endParaRPr>
          </a:p>
          <a:p>
            <a:pPr>
              <a:lnSpc>
                <a:spcPct val="107000"/>
              </a:lnSpc>
            </a:pPr>
            <a:r>
              <a:rPr lang="en-US" sz="800" dirty="0"/>
              <a:t>Leodegarlo Vallejo Marching in Protest at the State Capitol in Salem Oregon, 1960/2015, Oregon Latino Heritage, UA142, Special Collections and University Archives, University of Oregon Libraries, Eugene, Oregon.</a:t>
            </a:r>
            <a:endParaRPr lang="en-US" sz="800" dirty="0">
              <a:latin typeface="+mj-lt"/>
            </a:endParaRPr>
          </a:p>
        </p:txBody>
      </p:sp>
    </p:spTree>
    <p:extLst>
      <p:ext uri="{BB962C8B-B14F-4D97-AF65-F5344CB8AC3E}">
        <p14:creationId xmlns:p14="http://schemas.microsoft.com/office/powerpoint/2010/main" val="20241796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8" name="Google Shape;328;p14"/>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18</a:t>
            </a:fld>
            <a:endParaRPr dirty="0"/>
          </a:p>
        </p:txBody>
      </p:sp>
      <p:sp>
        <p:nvSpPr>
          <p:cNvPr id="3" name="Rectangle 2">
            <a:extLst>
              <a:ext uri="{FF2B5EF4-FFF2-40B4-BE49-F238E27FC236}">
                <a16:creationId xmlns:a16="http://schemas.microsoft.com/office/drawing/2014/main" id="{A9162114-878C-4E45-81A4-597FF634FF08}"/>
              </a:ext>
            </a:extLst>
          </p:cNvPr>
          <p:cNvSpPr/>
          <p:nvPr/>
        </p:nvSpPr>
        <p:spPr>
          <a:xfrm>
            <a:off x="2115098" y="1450526"/>
            <a:ext cx="5305206" cy="1569660"/>
          </a:xfrm>
          <a:prstGeom prst="rect">
            <a:avLst/>
          </a:prstGeom>
        </p:spPr>
        <p:txBody>
          <a:bodyPr wrap="square">
            <a:spAutoFit/>
          </a:bodyPr>
          <a:lstStyle/>
          <a:p>
            <a:r>
              <a:rPr lang="en-US" sz="2400" b="1" dirty="0"/>
              <a:t>Discussion:</a:t>
            </a:r>
          </a:p>
          <a:p>
            <a:r>
              <a:rPr lang="en-US" sz="2400" dirty="0"/>
              <a:t>What steps should a museum or library take when adding a new collecting area?</a:t>
            </a:r>
          </a:p>
        </p:txBody>
      </p:sp>
    </p:spTree>
    <p:extLst>
      <p:ext uri="{BB962C8B-B14F-4D97-AF65-F5344CB8AC3E}">
        <p14:creationId xmlns:p14="http://schemas.microsoft.com/office/powerpoint/2010/main" val="40705502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8" name="Google Shape;328;p14"/>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19</a:t>
            </a:fld>
            <a:endParaRPr dirty="0"/>
          </a:p>
        </p:txBody>
      </p:sp>
      <p:sp>
        <p:nvSpPr>
          <p:cNvPr id="3" name="Rectangle 2">
            <a:extLst>
              <a:ext uri="{FF2B5EF4-FFF2-40B4-BE49-F238E27FC236}">
                <a16:creationId xmlns:a16="http://schemas.microsoft.com/office/drawing/2014/main" id="{A9162114-878C-4E45-81A4-597FF634FF08}"/>
              </a:ext>
            </a:extLst>
          </p:cNvPr>
          <p:cNvSpPr/>
          <p:nvPr/>
        </p:nvSpPr>
        <p:spPr>
          <a:xfrm>
            <a:off x="2088683" y="1306148"/>
            <a:ext cx="4706754" cy="2492990"/>
          </a:xfrm>
          <a:prstGeom prst="rect">
            <a:avLst/>
          </a:prstGeom>
        </p:spPr>
        <p:txBody>
          <a:bodyPr wrap="square">
            <a:spAutoFit/>
          </a:bodyPr>
          <a:lstStyle/>
          <a:p>
            <a:r>
              <a:rPr lang="en-US" sz="2400" b="1" dirty="0"/>
              <a:t>Activity: </a:t>
            </a:r>
          </a:p>
          <a:p>
            <a:r>
              <a:rPr lang="en-US" sz="1800" dirty="0"/>
              <a:t>For each fictional collection, consider how it fits with the collecting strengths of the UO Libraries Special Collections and University Archives, its degree of historical interest, and the resources that might be required to care for it. </a:t>
            </a:r>
          </a:p>
          <a:p>
            <a:endParaRPr lang="en-US" sz="2400" dirty="0"/>
          </a:p>
        </p:txBody>
      </p:sp>
    </p:spTree>
    <p:extLst>
      <p:ext uri="{BB962C8B-B14F-4D97-AF65-F5344CB8AC3E}">
        <p14:creationId xmlns:p14="http://schemas.microsoft.com/office/powerpoint/2010/main" val="3070583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12"/>
          <p:cNvSpPr txBox="1">
            <a:spLocks noGrp="1"/>
          </p:cNvSpPr>
          <p:nvPr>
            <p:ph type="ctrTitle"/>
          </p:nvPr>
        </p:nvSpPr>
        <p:spPr>
          <a:xfrm>
            <a:off x="163640" y="1411281"/>
            <a:ext cx="7440317" cy="1403358"/>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BUILDING COLLECTIONS</a:t>
            </a:r>
            <a:endParaRPr dirty="0"/>
          </a:p>
        </p:txBody>
      </p:sp>
      <p:sp>
        <p:nvSpPr>
          <p:cNvPr id="2" name="TextBox 1">
            <a:extLst>
              <a:ext uri="{FF2B5EF4-FFF2-40B4-BE49-F238E27FC236}">
                <a16:creationId xmlns:a16="http://schemas.microsoft.com/office/drawing/2014/main" id="{AFFE5998-EE64-FF4E-9892-9F16E91A514C}"/>
              </a:ext>
            </a:extLst>
          </p:cNvPr>
          <p:cNvSpPr txBox="1"/>
          <p:nvPr/>
        </p:nvSpPr>
        <p:spPr>
          <a:xfrm>
            <a:off x="163641" y="2400987"/>
            <a:ext cx="3457998" cy="307777"/>
          </a:xfrm>
          <a:prstGeom prst="rect">
            <a:avLst/>
          </a:prstGeom>
          <a:noFill/>
        </p:spPr>
        <p:txBody>
          <a:bodyPr wrap="none" rtlCol="0">
            <a:spAutoFit/>
          </a:bodyPr>
          <a:lstStyle/>
          <a:p>
            <a:r>
              <a:rPr lang="en-US" dirty="0"/>
              <a:t>What do Museums and Libraries Collect?</a:t>
            </a:r>
          </a:p>
        </p:txBody>
      </p:sp>
      <p:pic>
        <p:nvPicPr>
          <p:cNvPr id="5" name="Picture 4">
            <a:extLst>
              <a:ext uri="{FF2B5EF4-FFF2-40B4-BE49-F238E27FC236}">
                <a16:creationId xmlns:a16="http://schemas.microsoft.com/office/drawing/2014/main" id="{3D8F2E7D-1AB7-8E4B-88EB-49BD32349028}"/>
              </a:ext>
            </a:extLst>
          </p:cNvPr>
          <p:cNvPicPr>
            <a:picLocks noChangeAspect="1"/>
          </p:cNvPicPr>
          <p:nvPr/>
        </p:nvPicPr>
        <p:blipFill>
          <a:blip r:embed="rId3"/>
          <a:stretch>
            <a:fillRect/>
          </a:stretch>
        </p:blipFill>
        <p:spPr>
          <a:xfrm>
            <a:off x="5861297" y="4687581"/>
            <a:ext cx="3148201" cy="314329"/>
          </a:xfrm>
          <a:prstGeom prst="rect">
            <a:avLst/>
          </a:prstGeom>
        </p:spPr>
      </p:pic>
    </p:spTree>
    <p:extLst>
      <p:ext uri="{BB962C8B-B14F-4D97-AF65-F5344CB8AC3E}">
        <p14:creationId xmlns:p14="http://schemas.microsoft.com/office/powerpoint/2010/main" val="15214252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030DF6B-374C-EA4D-A14D-B0C5BD2C8077}"/>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20</a:t>
            </a:fld>
            <a:endParaRPr lang="en" dirty="0"/>
          </a:p>
        </p:txBody>
      </p:sp>
      <p:sp>
        <p:nvSpPr>
          <p:cNvPr id="2" name="Text Placeholder 1">
            <a:extLst>
              <a:ext uri="{FF2B5EF4-FFF2-40B4-BE49-F238E27FC236}">
                <a16:creationId xmlns:a16="http://schemas.microsoft.com/office/drawing/2014/main" id="{AEE4E232-6A3A-F64A-B1EC-365CCB67B39B}"/>
              </a:ext>
            </a:extLst>
          </p:cNvPr>
          <p:cNvSpPr>
            <a:spLocks noGrp="1"/>
          </p:cNvSpPr>
          <p:nvPr>
            <p:ph type="body" idx="4294967295"/>
          </p:nvPr>
        </p:nvSpPr>
        <p:spPr>
          <a:xfrm>
            <a:off x="577516" y="370637"/>
            <a:ext cx="7950468" cy="4363438"/>
          </a:xfrm>
        </p:spPr>
        <p:txBody>
          <a:bodyPr/>
          <a:lstStyle/>
          <a:p>
            <a:pPr marL="101600" lvl="0" indent="0">
              <a:buNone/>
            </a:pPr>
            <a:r>
              <a:rPr lang="en-US" sz="2400" b="1" dirty="0">
                <a:latin typeface="+mj-lt"/>
              </a:rPr>
              <a:t>The following are the core collecting areas for the Special Collections and University Archives Department at the University of Oregon Libraries:</a:t>
            </a:r>
          </a:p>
          <a:p>
            <a:pPr marL="101600" lvl="0" indent="0">
              <a:buNone/>
            </a:pPr>
            <a:endParaRPr lang="en-US" sz="1800" b="1" dirty="0">
              <a:latin typeface="+mn-lt"/>
            </a:endParaRPr>
          </a:p>
          <a:p>
            <a:pPr lvl="3">
              <a:lnSpc>
                <a:spcPct val="100000"/>
              </a:lnSpc>
              <a:buFont typeface="Arial" panose="020B0604020202020204" pitchFamily="34" charset="0"/>
              <a:buChar char="•"/>
            </a:pPr>
            <a:r>
              <a:rPr lang="en-US" sz="1800" dirty="0">
                <a:latin typeface="+mn-lt"/>
              </a:rPr>
              <a:t>Oregon authors</a:t>
            </a:r>
          </a:p>
          <a:p>
            <a:pPr lvl="3">
              <a:lnSpc>
                <a:spcPct val="100000"/>
              </a:lnSpc>
              <a:buFont typeface="Arial" panose="020B0604020202020204" pitchFamily="34" charset="0"/>
              <a:buChar char="•"/>
            </a:pPr>
            <a:r>
              <a:rPr lang="en-US" sz="1800" dirty="0">
                <a:latin typeface="+mn-lt"/>
              </a:rPr>
              <a:t>Intentional communities</a:t>
            </a:r>
          </a:p>
          <a:p>
            <a:pPr lvl="3">
              <a:lnSpc>
                <a:spcPct val="100000"/>
              </a:lnSpc>
              <a:buFont typeface="Arial" panose="020B0604020202020204" pitchFamily="34" charset="0"/>
              <a:buChar char="•"/>
            </a:pPr>
            <a:r>
              <a:rPr lang="en-US" sz="1800" dirty="0">
                <a:latin typeface="+mn-lt"/>
              </a:rPr>
              <a:t>Women’s movement</a:t>
            </a:r>
          </a:p>
          <a:p>
            <a:pPr lvl="3">
              <a:lnSpc>
                <a:spcPct val="100000"/>
              </a:lnSpc>
              <a:buFont typeface="Arial" panose="020B0604020202020204" pitchFamily="34" charset="0"/>
              <a:buChar char="•"/>
            </a:pPr>
            <a:r>
              <a:rPr lang="en-US" sz="1800" dirty="0">
                <a:latin typeface="+mn-lt"/>
              </a:rPr>
              <a:t>Northwest history and culture</a:t>
            </a:r>
          </a:p>
          <a:p>
            <a:pPr lvl="3">
              <a:lnSpc>
                <a:spcPct val="100000"/>
              </a:lnSpc>
              <a:buFont typeface="Arial" panose="020B0604020202020204" pitchFamily="34" charset="0"/>
              <a:buChar char="•"/>
            </a:pPr>
            <a:r>
              <a:rPr lang="en-US" sz="1800" dirty="0">
                <a:latin typeface="+mn-lt"/>
              </a:rPr>
              <a:t>Authors and illustrators of children’s books</a:t>
            </a:r>
          </a:p>
          <a:p>
            <a:pPr lvl="3">
              <a:lnSpc>
                <a:spcPct val="100000"/>
              </a:lnSpc>
              <a:buFont typeface="Arial" panose="020B0604020202020204" pitchFamily="34" charset="0"/>
              <a:buChar char="•"/>
            </a:pPr>
            <a:r>
              <a:rPr lang="en-US" sz="1800" dirty="0">
                <a:latin typeface="+mn-lt"/>
              </a:rPr>
              <a:t>Environmental history</a:t>
            </a:r>
          </a:p>
          <a:p>
            <a:pPr lvl="3">
              <a:lnSpc>
                <a:spcPct val="100000"/>
              </a:lnSpc>
              <a:buFont typeface="Arial" panose="020B0604020202020204" pitchFamily="34" charset="0"/>
              <a:buChar char="•"/>
            </a:pPr>
            <a:r>
              <a:rPr lang="en-US" sz="1800" dirty="0">
                <a:latin typeface="+mn-lt"/>
              </a:rPr>
              <a:t>Northwest photography</a:t>
            </a:r>
          </a:p>
        </p:txBody>
      </p:sp>
    </p:spTree>
    <p:extLst>
      <p:ext uri="{BB962C8B-B14F-4D97-AF65-F5344CB8AC3E}">
        <p14:creationId xmlns:p14="http://schemas.microsoft.com/office/powerpoint/2010/main" val="30877325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030DF6B-374C-EA4D-A14D-B0C5BD2C8077}"/>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21</a:t>
            </a:fld>
            <a:endParaRPr lang="en" dirty="0"/>
          </a:p>
        </p:txBody>
      </p:sp>
      <p:sp>
        <p:nvSpPr>
          <p:cNvPr id="5" name="Text Placeholder 1">
            <a:extLst>
              <a:ext uri="{FF2B5EF4-FFF2-40B4-BE49-F238E27FC236}">
                <a16:creationId xmlns:a16="http://schemas.microsoft.com/office/drawing/2014/main" id="{CA8D4009-9DB4-184E-953C-BDF2223224E6}"/>
              </a:ext>
            </a:extLst>
          </p:cNvPr>
          <p:cNvSpPr txBox="1">
            <a:spLocks/>
          </p:cNvSpPr>
          <p:nvPr/>
        </p:nvSpPr>
        <p:spPr>
          <a:xfrm>
            <a:off x="275704" y="723439"/>
            <a:ext cx="4088066" cy="441491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55600" algn="l" rtl="0">
              <a:lnSpc>
                <a:spcPct val="120000"/>
              </a:lnSpc>
              <a:spcBef>
                <a:spcPts val="600"/>
              </a:spcBef>
              <a:spcAft>
                <a:spcPts val="0"/>
              </a:spcAft>
              <a:buClr>
                <a:schemeClr val="accent6"/>
              </a:buClr>
              <a:buSzPts val="2000"/>
              <a:buFont typeface="Montserrat Light"/>
              <a:buChar char="❑"/>
              <a:defRPr sz="2000" b="0" i="0" u="none" strike="noStrike" cap="none">
                <a:solidFill>
                  <a:schemeClr val="dk1"/>
                </a:solidFill>
                <a:latin typeface="Montserrat Light"/>
                <a:ea typeface="Montserrat Light"/>
                <a:cs typeface="Montserrat Light"/>
                <a:sym typeface="Montserrat Light"/>
              </a:defRPr>
            </a:lvl1pPr>
            <a:lvl2pPr marL="914400" marR="0" lvl="1" indent="-355600" algn="l" rtl="0">
              <a:lnSpc>
                <a:spcPct val="120000"/>
              </a:lnSpc>
              <a:spcBef>
                <a:spcPts val="600"/>
              </a:spcBef>
              <a:spcAft>
                <a:spcPts val="0"/>
              </a:spcAft>
              <a:buClr>
                <a:schemeClr val="accent6"/>
              </a:buClr>
              <a:buSzPts val="2000"/>
              <a:buFont typeface="Montserrat Light"/>
              <a:buChar char="❏"/>
              <a:defRPr sz="2000" b="0" i="0" u="none" strike="noStrike" cap="none">
                <a:solidFill>
                  <a:schemeClr val="dk1"/>
                </a:solidFill>
                <a:latin typeface="Montserrat Light"/>
                <a:ea typeface="Montserrat Light"/>
                <a:cs typeface="Montserrat Light"/>
                <a:sym typeface="Montserrat Light"/>
              </a:defRPr>
            </a:lvl2pPr>
            <a:lvl3pPr marL="1371600" marR="0" lvl="2" indent="-355600" algn="l" rtl="0">
              <a:lnSpc>
                <a:spcPct val="120000"/>
              </a:lnSpc>
              <a:spcBef>
                <a:spcPts val="600"/>
              </a:spcBef>
              <a:spcAft>
                <a:spcPts val="0"/>
              </a:spcAft>
              <a:buClr>
                <a:schemeClr val="accent6"/>
              </a:buClr>
              <a:buSzPts val="2000"/>
              <a:buFont typeface="Montserrat Light"/>
              <a:buChar char="❏"/>
              <a:defRPr sz="2000" b="0" i="0" u="none" strike="noStrike" cap="none">
                <a:solidFill>
                  <a:schemeClr val="dk1"/>
                </a:solidFill>
                <a:latin typeface="Montserrat Light"/>
                <a:ea typeface="Montserrat Light"/>
                <a:cs typeface="Montserrat Light"/>
                <a:sym typeface="Montserrat Light"/>
              </a:defRPr>
            </a:lvl3pPr>
            <a:lvl4pPr marL="1828800" marR="0" lvl="3" indent="-355600" algn="l" rtl="0">
              <a:lnSpc>
                <a:spcPct val="120000"/>
              </a:lnSpc>
              <a:spcBef>
                <a:spcPts val="600"/>
              </a:spcBef>
              <a:spcAft>
                <a:spcPts val="0"/>
              </a:spcAft>
              <a:buClr>
                <a:schemeClr val="accent6"/>
              </a:buClr>
              <a:buSzPts val="2000"/>
              <a:buFont typeface="Montserrat Light"/>
              <a:buChar char="❏"/>
              <a:defRPr sz="2000" b="0" i="0" u="none" strike="noStrike" cap="none">
                <a:solidFill>
                  <a:schemeClr val="dk1"/>
                </a:solidFill>
                <a:latin typeface="Montserrat Light"/>
                <a:ea typeface="Montserrat Light"/>
                <a:cs typeface="Montserrat Light"/>
                <a:sym typeface="Montserrat Light"/>
              </a:defRPr>
            </a:lvl4pPr>
            <a:lvl5pPr marL="2286000" marR="0" lvl="4" indent="-355600" algn="l" rtl="0">
              <a:lnSpc>
                <a:spcPct val="120000"/>
              </a:lnSpc>
              <a:spcBef>
                <a:spcPts val="600"/>
              </a:spcBef>
              <a:spcAft>
                <a:spcPts val="0"/>
              </a:spcAft>
              <a:buClr>
                <a:schemeClr val="accent6"/>
              </a:buClr>
              <a:buSzPts val="2000"/>
              <a:buFont typeface="Montserrat Light"/>
              <a:buChar char="❏"/>
              <a:defRPr sz="2000" b="0" i="0" u="none" strike="noStrike" cap="none">
                <a:solidFill>
                  <a:schemeClr val="dk1"/>
                </a:solidFill>
                <a:latin typeface="Montserrat Light"/>
                <a:ea typeface="Montserrat Light"/>
                <a:cs typeface="Montserrat Light"/>
                <a:sym typeface="Montserrat Light"/>
              </a:defRPr>
            </a:lvl5pPr>
            <a:lvl6pPr marL="2743200" marR="0" lvl="5" indent="-355600" algn="l" rtl="0">
              <a:lnSpc>
                <a:spcPct val="120000"/>
              </a:lnSpc>
              <a:spcBef>
                <a:spcPts val="600"/>
              </a:spcBef>
              <a:spcAft>
                <a:spcPts val="0"/>
              </a:spcAft>
              <a:buClr>
                <a:schemeClr val="accent6"/>
              </a:buClr>
              <a:buSzPts val="2000"/>
              <a:buFont typeface="Montserrat Light"/>
              <a:buChar char="❏"/>
              <a:defRPr sz="2000" b="0" i="0" u="none" strike="noStrike" cap="none">
                <a:solidFill>
                  <a:schemeClr val="dk1"/>
                </a:solidFill>
                <a:latin typeface="Montserrat Light"/>
                <a:ea typeface="Montserrat Light"/>
                <a:cs typeface="Montserrat Light"/>
                <a:sym typeface="Montserrat Light"/>
              </a:defRPr>
            </a:lvl6pPr>
            <a:lvl7pPr marL="3200400" marR="0" lvl="6" indent="-355600" algn="l" rtl="0">
              <a:lnSpc>
                <a:spcPct val="120000"/>
              </a:lnSpc>
              <a:spcBef>
                <a:spcPts val="600"/>
              </a:spcBef>
              <a:spcAft>
                <a:spcPts val="0"/>
              </a:spcAft>
              <a:buClr>
                <a:schemeClr val="accent6"/>
              </a:buClr>
              <a:buSzPts val="2000"/>
              <a:buFont typeface="Montserrat Light"/>
              <a:buChar char="❏"/>
              <a:defRPr sz="2000" b="0" i="0" u="none" strike="noStrike" cap="none">
                <a:solidFill>
                  <a:schemeClr val="dk1"/>
                </a:solidFill>
                <a:latin typeface="Montserrat Light"/>
                <a:ea typeface="Montserrat Light"/>
                <a:cs typeface="Montserrat Light"/>
                <a:sym typeface="Montserrat Light"/>
              </a:defRPr>
            </a:lvl7pPr>
            <a:lvl8pPr marL="3657600" marR="0" lvl="7" indent="-355600" algn="l" rtl="0">
              <a:lnSpc>
                <a:spcPct val="120000"/>
              </a:lnSpc>
              <a:spcBef>
                <a:spcPts val="600"/>
              </a:spcBef>
              <a:spcAft>
                <a:spcPts val="0"/>
              </a:spcAft>
              <a:buClr>
                <a:schemeClr val="accent6"/>
              </a:buClr>
              <a:buSzPts val="2000"/>
              <a:buFont typeface="Montserrat Light"/>
              <a:buChar char="❏"/>
              <a:defRPr sz="2000" b="0" i="0" u="none" strike="noStrike" cap="none">
                <a:solidFill>
                  <a:schemeClr val="dk1"/>
                </a:solidFill>
                <a:latin typeface="Montserrat Light"/>
                <a:ea typeface="Montserrat Light"/>
                <a:cs typeface="Montserrat Light"/>
                <a:sym typeface="Montserrat Light"/>
              </a:defRPr>
            </a:lvl8pPr>
            <a:lvl9pPr marL="4114800" marR="0" lvl="8" indent="-355600" algn="l" rtl="0">
              <a:lnSpc>
                <a:spcPct val="120000"/>
              </a:lnSpc>
              <a:spcBef>
                <a:spcPts val="600"/>
              </a:spcBef>
              <a:spcAft>
                <a:spcPts val="0"/>
              </a:spcAft>
              <a:buClr>
                <a:schemeClr val="accent6"/>
              </a:buClr>
              <a:buSzPts val="2000"/>
              <a:buFont typeface="Montserrat Light"/>
              <a:buChar char="❏"/>
              <a:defRPr sz="2000" b="0" i="0" u="none" strike="noStrike" cap="none">
                <a:solidFill>
                  <a:schemeClr val="dk1"/>
                </a:solidFill>
                <a:latin typeface="Montserrat Light"/>
                <a:ea typeface="Montserrat Light"/>
                <a:cs typeface="Montserrat Light"/>
                <a:sym typeface="Montserrat Light"/>
              </a:defRPr>
            </a:lvl9pPr>
          </a:lstStyle>
          <a:p>
            <a:pPr marL="0" indent="0">
              <a:lnSpc>
                <a:spcPct val="100000"/>
              </a:lnSpc>
              <a:spcBef>
                <a:spcPts val="0"/>
              </a:spcBef>
              <a:buFont typeface="Montserrat Light"/>
              <a:buNone/>
            </a:pPr>
            <a:r>
              <a:rPr lang="en-US" sz="1600" dirty="0">
                <a:latin typeface="+mn-lt"/>
              </a:rPr>
              <a:t>From 1953 through 1987, Dorothea A. Reginald, a resident of Kansas City, MO vacationed at Cannon Beach on the Oregon Coast each summer and sent postcards to her niece, Veronica Allsnip, in Boston. Ms. Allsnip kept them and would like to donate the collection of 42 postcards to the UO Libraries</a:t>
            </a:r>
          </a:p>
          <a:p>
            <a:pPr marL="0" indent="0">
              <a:lnSpc>
                <a:spcPct val="100000"/>
              </a:lnSpc>
              <a:spcBef>
                <a:spcPts val="0"/>
              </a:spcBef>
              <a:buFont typeface="Montserrat Light"/>
              <a:buNone/>
            </a:pPr>
            <a:endParaRPr lang="en-US" sz="1600" dirty="0">
              <a:latin typeface="+mn-lt"/>
            </a:endParaRPr>
          </a:p>
          <a:p>
            <a:pPr marL="0" indent="0">
              <a:lnSpc>
                <a:spcPct val="100000"/>
              </a:lnSpc>
              <a:spcBef>
                <a:spcPts val="0"/>
              </a:spcBef>
              <a:buFont typeface="Montserrat Light"/>
              <a:buNone/>
            </a:pPr>
            <a:r>
              <a:rPr lang="en-US" sz="1600" dirty="0">
                <a:latin typeface="+mn-lt"/>
              </a:rPr>
              <a:t>The postcards themselves are common images of Oregon Coast landmarks, widely circulated at the time. Reginald’s lively and vivid text primarily describes vacation activities (hiking, tidepooling) alongside anecdotes of family life. </a:t>
            </a:r>
          </a:p>
        </p:txBody>
      </p:sp>
      <p:sp>
        <p:nvSpPr>
          <p:cNvPr id="7" name="TextBox 6">
            <a:extLst>
              <a:ext uri="{FF2B5EF4-FFF2-40B4-BE49-F238E27FC236}">
                <a16:creationId xmlns:a16="http://schemas.microsoft.com/office/drawing/2014/main" id="{C1755EBD-15BA-664F-8A39-F811968E9D9F}"/>
              </a:ext>
            </a:extLst>
          </p:cNvPr>
          <p:cNvSpPr txBox="1"/>
          <p:nvPr/>
        </p:nvSpPr>
        <p:spPr>
          <a:xfrm>
            <a:off x="226337" y="108641"/>
            <a:ext cx="8847294" cy="461665"/>
          </a:xfrm>
          <a:prstGeom prst="rect">
            <a:avLst/>
          </a:prstGeom>
          <a:noFill/>
        </p:spPr>
        <p:txBody>
          <a:bodyPr wrap="none" rtlCol="0">
            <a:spAutoFit/>
          </a:bodyPr>
          <a:lstStyle/>
          <a:p>
            <a:r>
              <a:rPr lang="en-US" sz="2400" b="1" dirty="0">
                <a:latin typeface="+mj-lt"/>
              </a:rPr>
              <a:t>Collection 1: The Dorothea A. Reginald Postcard Collection</a:t>
            </a:r>
          </a:p>
        </p:txBody>
      </p:sp>
      <p:sp>
        <p:nvSpPr>
          <p:cNvPr id="9" name="TextBox 8">
            <a:extLst>
              <a:ext uri="{FF2B5EF4-FFF2-40B4-BE49-F238E27FC236}">
                <a16:creationId xmlns:a16="http://schemas.microsoft.com/office/drawing/2014/main" id="{88BE583A-EAA0-5E4A-963A-05DE23F9C5EB}"/>
              </a:ext>
            </a:extLst>
          </p:cNvPr>
          <p:cNvSpPr txBox="1"/>
          <p:nvPr/>
        </p:nvSpPr>
        <p:spPr>
          <a:xfrm>
            <a:off x="4572000" y="671413"/>
            <a:ext cx="4464684" cy="2369880"/>
          </a:xfrm>
          <a:prstGeom prst="rect">
            <a:avLst/>
          </a:prstGeom>
          <a:noFill/>
        </p:spPr>
        <p:txBody>
          <a:bodyPr wrap="none" rtlCol="0">
            <a:spAutoFit/>
          </a:bodyPr>
          <a:lstStyle/>
          <a:p>
            <a:r>
              <a:rPr lang="en-US" sz="1800" b="1" dirty="0">
                <a:latin typeface="+mj-lt"/>
              </a:rPr>
              <a:t>Core Collecting Areas</a:t>
            </a:r>
          </a:p>
          <a:p>
            <a:endParaRPr lang="en-US" sz="1800" b="1" dirty="0">
              <a:latin typeface="+mj-lt"/>
            </a:endParaRPr>
          </a:p>
          <a:p>
            <a:pPr marL="342900" indent="-342900">
              <a:buFont typeface="+mj-lt"/>
              <a:buAutoNum type="arabicPeriod"/>
            </a:pPr>
            <a:r>
              <a:rPr lang="en-US" sz="1600" dirty="0">
                <a:latin typeface="+mj-lt"/>
              </a:rPr>
              <a:t>Oregon Authors</a:t>
            </a:r>
          </a:p>
          <a:p>
            <a:pPr marL="342900" indent="-342900">
              <a:buFont typeface="+mj-lt"/>
              <a:buAutoNum type="arabicPeriod"/>
            </a:pPr>
            <a:r>
              <a:rPr lang="en-US" sz="1600" dirty="0">
                <a:latin typeface="+mj-lt"/>
              </a:rPr>
              <a:t>Intentional Communities</a:t>
            </a:r>
          </a:p>
          <a:p>
            <a:pPr marL="342900" indent="-342900">
              <a:buFont typeface="+mj-lt"/>
              <a:buAutoNum type="arabicPeriod"/>
            </a:pPr>
            <a:r>
              <a:rPr lang="en-US" sz="1600" dirty="0">
                <a:latin typeface="+mj-lt"/>
              </a:rPr>
              <a:t>Women’s Movement</a:t>
            </a:r>
          </a:p>
          <a:p>
            <a:pPr marL="342900" indent="-342900">
              <a:buFont typeface="+mj-lt"/>
              <a:buAutoNum type="arabicPeriod"/>
            </a:pPr>
            <a:r>
              <a:rPr lang="en-US" sz="1600" dirty="0">
                <a:latin typeface="+mj-lt"/>
              </a:rPr>
              <a:t>Northwest History and Culture</a:t>
            </a:r>
          </a:p>
          <a:p>
            <a:pPr marL="342900" indent="-342900">
              <a:buFont typeface="+mj-lt"/>
              <a:buAutoNum type="arabicPeriod"/>
            </a:pPr>
            <a:r>
              <a:rPr lang="en-US" sz="1600" dirty="0">
                <a:latin typeface="+mj-lt"/>
              </a:rPr>
              <a:t>Authors and Illustrators of Children’s Books</a:t>
            </a:r>
          </a:p>
          <a:p>
            <a:pPr marL="342900" indent="-342900">
              <a:buFont typeface="+mj-lt"/>
              <a:buAutoNum type="arabicPeriod"/>
            </a:pPr>
            <a:r>
              <a:rPr lang="en-US" sz="1600" dirty="0">
                <a:latin typeface="+mj-lt"/>
              </a:rPr>
              <a:t>Environmental History</a:t>
            </a:r>
          </a:p>
          <a:p>
            <a:pPr marL="342900" indent="-342900">
              <a:buFont typeface="+mj-lt"/>
              <a:buAutoNum type="arabicPeriod"/>
            </a:pPr>
            <a:r>
              <a:rPr lang="en-US" sz="1600" dirty="0">
                <a:latin typeface="+mj-lt"/>
              </a:rPr>
              <a:t>Northwest Photography</a:t>
            </a:r>
          </a:p>
        </p:txBody>
      </p:sp>
    </p:spTree>
    <p:extLst>
      <p:ext uri="{BB962C8B-B14F-4D97-AF65-F5344CB8AC3E}">
        <p14:creationId xmlns:p14="http://schemas.microsoft.com/office/powerpoint/2010/main" val="36048082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030DF6B-374C-EA4D-A14D-B0C5BD2C8077}"/>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22</a:t>
            </a:fld>
            <a:endParaRPr lang="en" dirty="0"/>
          </a:p>
        </p:txBody>
      </p:sp>
      <p:sp>
        <p:nvSpPr>
          <p:cNvPr id="5" name="Text Placeholder 1">
            <a:extLst>
              <a:ext uri="{FF2B5EF4-FFF2-40B4-BE49-F238E27FC236}">
                <a16:creationId xmlns:a16="http://schemas.microsoft.com/office/drawing/2014/main" id="{CA8D4009-9DB4-184E-953C-BDF2223224E6}"/>
              </a:ext>
            </a:extLst>
          </p:cNvPr>
          <p:cNvSpPr txBox="1">
            <a:spLocks/>
          </p:cNvSpPr>
          <p:nvPr/>
        </p:nvSpPr>
        <p:spPr>
          <a:xfrm>
            <a:off x="369763" y="744756"/>
            <a:ext cx="3966847" cy="3078178"/>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55600" algn="l" rtl="0">
              <a:lnSpc>
                <a:spcPct val="120000"/>
              </a:lnSpc>
              <a:spcBef>
                <a:spcPts val="600"/>
              </a:spcBef>
              <a:spcAft>
                <a:spcPts val="0"/>
              </a:spcAft>
              <a:buClr>
                <a:schemeClr val="accent6"/>
              </a:buClr>
              <a:buSzPts val="2000"/>
              <a:buFont typeface="Montserrat Light"/>
              <a:buChar char="❑"/>
              <a:defRPr sz="2000" b="0" i="0" u="none" strike="noStrike" cap="none">
                <a:solidFill>
                  <a:schemeClr val="dk1"/>
                </a:solidFill>
                <a:latin typeface="Montserrat Light"/>
                <a:ea typeface="Montserrat Light"/>
                <a:cs typeface="Montserrat Light"/>
                <a:sym typeface="Montserrat Light"/>
              </a:defRPr>
            </a:lvl1pPr>
            <a:lvl2pPr marL="914400" marR="0" lvl="1" indent="-355600" algn="l" rtl="0">
              <a:lnSpc>
                <a:spcPct val="120000"/>
              </a:lnSpc>
              <a:spcBef>
                <a:spcPts val="600"/>
              </a:spcBef>
              <a:spcAft>
                <a:spcPts val="0"/>
              </a:spcAft>
              <a:buClr>
                <a:schemeClr val="accent6"/>
              </a:buClr>
              <a:buSzPts val="2000"/>
              <a:buFont typeface="Montserrat Light"/>
              <a:buChar char="❏"/>
              <a:defRPr sz="2000" b="0" i="0" u="none" strike="noStrike" cap="none">
                <a:solidFill>
                  <a:schemeClr val="dk1"/>
                </a:solidFill>
                <a:latin typeface="Montserrat Light"/>
                <a:ea typeface="Montserrat Light"/>
                <a:cs typeface="Montserrat Light"/>
                <a:sym typeface="Montserrat Light"/>
              </a:defRPr>
            </a:lvl2pPr>
            <a:lvl3pPr marL="1371600" marR="0" lvl="2" indent="-355600" algn="l" rtl="0">
              <a:lnSpc>
                <a:spcPct val="120000"/>
              </a:lnSpc>
              <a:spcBef>
                <a:spcPts val="600"/>
              </a:spcBef>
              <a:spcAft>
                <a:spcPts val="0"/>
              </a:spcAft>
              <a:buClr>
                <a:schemeClr val="accent6"/>
              </a:buClr>
              <a:buSzPts val="2000"/>
              <a:buFont typeface="Montserrat Light"/>
              <a:buChar char="❏"/>
              <a:defRPr sz="2000" b="0" i="0" u="none" strike="noStrike" cap="none">
                <a:solidFill>
                  <a:schemeClr val="dk1"/>
                </a:solidFill>
                <a:latin typeface="Montserrat Light"/>
                <a:ea typeface="Montserrat Light"/>
                <a:cs typeface="Montserrat Light"/>
                <a:sym typeface="Montserrat Light"/>
              </a:defRPr>
            </a:lvl3pPr>
            <a:lvl4pPr marL="1828800" marR="0" lvl="3" indent="-355600" algn="l" rtl="0">
              <a:lnSpc>
                <a:spcPct val="120000"/>
              </a:lnSpc>
              <a:spcBef>
                <a:spcPts val="600"/>
              </a:spcBef>
              <a:spcAft>
                <a:spcPts val="0"/>
              </a:spcAft>
              <a:buClr>
                <a:schemeClr val="accent6"/>
              </a:buClr>
              <a:buSzPts val="2000"/>
              <a:buFont typeface="Montserrat Light"/>
              <a:buChar char="❏"/>
              <a:defRPr sz="2000" b="0" i="0" u="none" strike="noStrike" cap="none">
                <a:solidFill>
                  <a:schemeClr val="dk1"/>
                </a:solidFill>
                <a:latin typeface="Montserrat Light"/>
                <a:ea typeface="Montserrat Light"/>
                <a:cs typeface="Montserrat Light"/>
                <a:sym typeface="Montserrat Light"/>
              </a:defRPr>
            </a:lvl4pPr>
            <a:lvl5pPr marL="2286000" marR="0" lvl="4" indent="-355600" algn="l" rtl="0">
              <a:lnSpc>
                <a:spcPct val="120000"/>
              </a:lnSpc>
              <a:spcBef>
                <a:spcPts val="600"/>
              </a:spcBef>
              <a:spcAft>
                <a:spcPts val="0"/>
              </a:spcAft>
              <a:buClr>
                <a:schemeClr val="accent6"/>
              </a:buClr>
              <a:buSzPts val="2000"/>
              <a:buFont typeface="Montserrat Light"/>
              <a:buChar char="❏"/>
              <a:defRPr sz="2000" b="0" i="0" u="none" strike="noStrike" cap="none">
                <a:solidFill>
                  <a:schemeClr val="dk1"/>
                </a:solidFill>
                <a:latin typeface="Montserrat Light"/>
                <a:ea typeface="Montserrat Light"/>
                <a:cs typeface="Montserrat Light"/>
                <a:sym typeface="Montserrat Light"/>
              </a:defRPr>
            </a:lvl5pPr>
            <a:lvl6pPr marL="2743200" marR="0" lvl="5" indent="-355600" algn="l" rtl="0">
              <a:lnSpc>
                <a:spcPct val="120000"/>
              </a:lnSpc>
              <a:spcBef>
                <a:spcPts val="600"/>
              </a:spcBef>
              <a:spcAft>
                <a:spcPts val="0"/>
              </a:spcAft>
              <a:buClr>
                <a:schemeClr val="accent6"/>
              </a:buClr>
              <a:buSzPts val="2000"/>
              <a:buFont typeface="Montserrat Light"/>
              <a:buChar char="❏"/>
              <a:defRPr sz="2000" b="0" i="0" u="none" strike="noStrike" cap="none">
                <a:solidFill>
                  <a:schemeClr val="dk1"/>
                </a:solidFill>
                <a:latin typeface="Montserrat Light"/>
                <a:ea typeface="Montserrat Light"/>
                <a:cs typeface="Montserrat Light"/>
                <a:sym typeface="Montserrat Light"/>
              </a:defRPr>
            </a:lvl6pPr>
            <a:lvl7pPr marL="3200400" marR="0" lvl="6" indent="-355600" algn="l" rtl="0">
              <a:lnSpc>
                <a:spcPct val="120000"/>
              </a:lnSpc>
              <a:spcBef>
                <a:spcPts val="600"/>
              </a:spcBef>
              <a:spcAft>
                <a:spcPts val="0"/>
              </a:spcAft>
              <a:buClr>
                <a:schemeClr val="accent6"/>
              </a:buClr>
              <a:buSzPts val="2000"/>
              <a:buFont typeface="Montserrat Light"/>
              <a:buChar char="❏"/>
              <a:defRPr sz="2000" b="0" i="0" u="none" strike="noStrike" cap="none">
                <a:solidFill>
                  <a:schemeClr val="dk1"/>
                </a:solidFill>
                <a:latin typeface="Montserrat Light"/>
                <a:ea typeface="Montserrat Light"/>
                <a:cs typeface="Montserrat Light"/>
                <a:sym typeface="Montserrat Light"/>
              </a:defRPr>
            </a:lvl7pPr>
            <a:lvl8pPr marL="3657600" marR="0" lvl="7" indent="-355600" algn="l" rtl="0">
              <a:lnSpc>
                <a:spcPct val="120000"/>
              </a:lnSpc>
              <a:spcBef>
                <a:spcPts val="600"/>
              </a:spcBef>
              <a:spcAft>
                <a:spcPts val="0"/>
              </a:spcAft>
              <a:buClr>
                <a:schemeClr val="accent6"/>
              </a:buClr>
              <a:buSzPts val="2000"/>
              <a:buFont typeface="Montserrat Light"/>
              <a:buChar char="❏"/>
              <a:defRPr sz="2000" b="0" i="0" u="none" strike="noStrike" cap="none">
                <a:solidFill>
                  <a:schemeClr val="dk1"/>
                </a:solidFill>
                <a:latin typeface="Montserrat Light"/>
                <a:ea typeface="Montserrat Light"/>
                <a:cs typeface="Montserrat Light"/>
                <a:sym typeface="Montserrat Light"/>
              </a:defRPr>
            </a:lvl8pPr>
            <a:lvl9pPr marL="4114800" marR="0" lvl="8" indent="-355600" algn="l" rtl="0">
              <a:lnSpc>
                <a:spcPct val="120000"/>
              </a:lnSpc>
              <a:spcBef>
                <a:spcPts val="600"/>
              </a:spcBef>
              <a:spcAft>
                <a:spcPts val="0"/>
              </a:spcAft>
              <a:buClr>
                <a:schemeClr val="accent6"/>
              </a:buClr>
              <a:buSzPts val="2000"/>
              <a:buFont typeface="Montserrat Light"/>
              <a:buChar char="❏"/>
              <a:defRPr sz="2000" b="0" i="0" u="none" strike="noStrike" cap="none">
                <a:solidFill>
                  <a:schemeClr val="dk1"/>
                </a:solidFill>
                <a:latin typeface="Montserrat Light"/>
                <a:ea typeface="Montserrat Light"/>
                <a:cs typeface="Montserrat Light"/>
                <a:sym typeface="Montserrat Light"/>
              </a:defRPr>
            </a:lvl9pPr>
          </a:lstStyle>
          <a:p>
            <a:pPr marL="0" indent="0">
              <a:lnSpc>
                <a:spcPct val="100000"/>
              </a:lnSpc>
              <a:spcBef>
                <a:spcPts val="0"/>
              </a:spcBef>
              <a:buFont typeface="Montserrat Light"/>
              <a:buNone/>
            </a:pPr>
            <a:r>
              <a:rPr lang="en-US" sz="1600" dirty="0">
                <a:latin typeface="+mn-lt"/>
              </a:rPr>
              <a:t>Wyland Smythe’s novel, </a:t>
            </a:r>
            <a:r>
              <a:rPr lang="en-US" sz="1600" i="1" dirty="0">
                <a:latin typeface="+mn-lt"/>
              </a:rPr>
              <a:t>The Oak and the Grass</a:t>
            </a:r>
            <a:r>
              <a:rPr lang="en-US" sz="1600" dirty="0">
                <a:latin typeface="+mn-lt"/>
              </a:rPr>
              <a:t>, an epic account of four generations of a farm family in the Willamette Valley, was shortlisted for the National Book Award in 1953. Smythe (1928-2004) lived his entire life in Philomath, Oregon. Meticulous in his standards, he never produced another published work. </a:t>
            </a:r>
          </a:p>
          <a:p>
            <a:pPr marL="0" indent="0">
              <a:lnSpc>
                <a:spcPct val="100000"/>
              </a:lnSpc>
              <a:spcBef>
                <a:spcPts val="0"/>
              </a:spcBef>
              <a:buFont typeface="Montserrat Light"/>
              <a:buNone/>
            </a:pPr>
            <a:endParaRPr lang="en-US" sz="1600" dirty="0">
              <a:latin typeface="+mn-lt"/>
            </a:endParaRPr>
          </a:p>
          <a:p>
            <a:pPr marL="0" indent="0">
              <a:lnSpc>
                <a:spcPct val="100000"/>
              </a:lnSpc>
              <a:spcBef>
                <a:spcPts val="0"/>
              </a:spcBef>
              <a:buFont typeface="Montserrat Light"/>
              <a:buNone/>
            </a:pPr>
            <a:r>
              <a:rPr lang="en-US" sz="1600" dirty="0">
                <a:latin typeface="+mn-lt"/>
              </a:rPr>
              <a:t>Smythe’s papers include notes, drafts, and proofs of </a:t>
            </a:r>
            <a:r>
              <a:rPr lang="en-US" sz="1600" i="1" dirty="0">
                <a:latin typeface="+mn-lt"/>
              </a:rPr>
              <a:t>The Oak and the Grass, </a:t>
            </a:r>
            <a:r>
              <a:rPr lang="en-US" sz="1600" dirty="0">
                <a:latin typeface="+mn-lt"/>
              </a:rPr>
              <a:t>as well as reams of unpublished attempts at a second novel. Smythe never discarded work in case he wished to return to a previous idea, and his nephew describes the collection as ”a garage full” of boxes of paper. </a:t>
            </a:r>
          </a:p>
        </p:txBody>
      </p:sp>
      <p:sp>
        <p:nvSpPr>
          <p:cNvPr id="7" name="TextBox 6">
            <a:extLst>
              <a:ext uri="{FF2B5EF4-FFF2-40B4-BE49-F238E27FC236}">
                <a16:creationId xmlns:a16="http://schemas.microsoft.com/office/drawing/2014/main" id="{277D6C30-6CB0-B945-89D5-60D87B8EB2F0}"/>
              </a:ext>
            </a:extLst>
          </p:cNvPr>
          <p:cNvSpPr txBox="1"/>
          <p:nvPr/>
        </p:nvSpPr>
        <p:spPr>
          <a:xfrm>
            <a:off x="244443" y="101916"/>
            <a:ext cx="6149440" cy="461665"/>
          </a:xfrm>
          <a:prstGeom prst="rect">
            <a:avLst/>
          </a:prstGeom>
          <a:noFill/>
        </p:spPr>
        <p:txBody>
          <a:bodyPr wrap="none" rtlCol="0">
            <a:spAutoFit/>
          </a:bodyPr>
          <a:lstStyle/>
          <a:p>
            <a:r>
              <a:rPr lang="en-US" sz="2400" b="1" dirty="0">
                <a:latin typeface="+mj-lt"/>
              </a:rPr>
              <a:t>Collection 2: The Wyland Smythe Papers</a:t>
            </a:r>
          </a:p>
        </p:txBody>
      </p:sp>
      <p:sp>
        <p:nvSpPr>
          <p:cNvPr id="9" name="TextBox 8">
            <a:extLst>
              <a:ext uri="{FF2B5EF4-FFF2-40B4-BE49-F238E27FC236}">
                <a16:creationId xmlns:a16="http://schemas.microsoft.com/office/drawing/2014/main" id="{525FAAF4-FEAF-CC47-BD66-2BF7B6CC92F1}"/>
              </a:ext>
            </a:extLst>
          </p:cNvPr>
          <p:cNvSpPr txBox="1"/>
          <p:nvPr/>
        </p:nvSpPr>
        <p:spPr>
          <a:xfrm>
            <a:off x="4572000" y="671413"/>
            <a:ext cx="4464684" cy="2369880"/>
          </a:xfrm>
          <a:prstGeom prst="rect">
            <a:avLst/>
          </a:prstGeom>
          <a:noFill/>
        </p:spPr>
        <p:txBody>
          <a:bodyPr wrap="none" rtlCol="0">
            <a:spAutoFit/>
          </a:bodyPr>
          <a:lstStyle/>
          <a:p>
            <a:r>
              <a:rPr lang="en-US" sz="1800" b="1" dirty="0">
                <a:latin typeface="+mj-lt"/>
              </a:rPr>
              <a:t>Core Collecting Areas</a:t>
            </a:r>
          </a:p>
          <a:p>
            <a:endParaRPr lang="en-US" sz="1800" b="1" dirty="0">
              <a:latin typeface="+mj-lt"/>
            </a:endParaRPr>
          </a:p>
          <a:p>
            <a:pPr marL="342900" indent="-342900">
              <a:buFont typeface="+mj-lt"/>
              <a:buAutoNum type="arabicPeriod"/>
            </a:pPr>
            <a:r>
              <a:rPr lang="en-US" sz="1600" dirty="0">
                <a:latin typeface="+mj-lt"/>
              </a:rPr>
              <a:t>Oregon Authors</a:t>
            </a:r>
          </a:p>
          <a:p>
            <a:pPr marL="342900" indent="-342900">
              <a:buFont typeface="+mj-lt"/>
              <a:buAutoNum type="arabicPeriod"/>
            </a:pPr>
            <a:r>
              <a:rPr lang="en-US" sz="1600" dirty="0">
                <a:latin typeface="+mj-lt"/>
              </a:rPr>
              <a:t>Intentional Communities</a:t>
            </a:r>
          </a:p>
          <a:p>
            <a:pPr marL="342900" indent="-342900">
              <a:buFont typeface="+mj-lt"/>
              <a:buAutoNum type="arabicPeriod"/>
            </a:pPr>
            <a:r>
              <a:rPr lang="en-US" sz="1600" dirty="0">
                <a:latin typeface="+mj-lt"/>
              </a:rPr>
              <a:t>Women’s Movement</a:t>
            </a:r>
          </a:p>
          <a:p>
            <a:pPr marL="342900" indent="-342900">
              <a:buFont typeface="+mj-lt"/>
              <a:buAutoNum type="arabicPeriod"/>
            </a:pPr>
            <a:r>
              <a:rPr lang="en-US" sz="1600" dirty="0">
                <a:latin typeface="+mj-lt"/>
              </a:rPr>
              <a:t>Northwest History and Culture</a:t>
            </a:r>
          </a:p>
          <a:p>
            <a:pPr marL="342900" indent="-342900">
              <a:buFont typeface="+mj-lt"/>
              <a:buAutoNum type="arabicPeriod"/>
            </a:pPr>
            <a:r>
              <a:rPr lang="en-US" sz="1600" dirty="0">
                <a:latin typeface="+mj-lt"/>
              </a:rPr>
              <a:t>Authors and Illustrators of Children’s Books</a:t>
            </a:r>
          </a:p>
          <a:p>
            <a:pPr marL="342900" indent="-342900">
              <a:buFont typeface="+mj-lt"/>
              <a:buAutoNum type="arabicPeriod"/>
            </a:pPr>
            <a:r>
              <a:rPr lang="en-US" sz="1600" dirty="0">
                <a:latin typeface="+mj-lt"/>
              </a:rPr>
              <a:t>Environmental History</a:t>
            </a:r>
          </a:p>
          <a:p>
            <a:pPr marL="342900" indent="-342900">
              <a:buFont typeface="+mj-lt"/>
              <a:buAutoNum type="arabicPeriod"/>
            </a:pPr>
            <a:r>
              <a:rPr lang="en-US" sz="1600" dirty="0">
                <a:latin typeface="+mj-lt"/>
              </a:rPr>
              <a:t>Northwest Photography</a:t>
            </a:r>
          </a:p>
        </p:txBody>
      </p:sp>
    </p:spTree>
    <p:extLst>
      <p:ext uri="{BB962C8B-B14F-4D97-AF65-F5344CB8AC3E}">
        <p14:creationId xmlns:p14="http://schemas.microsoft.com/office/powerpoint/2010/main" val="22814182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030DF6B-374C-EA4D-A14D-B0C5BD2C8077}"/>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23</a:t>
            </a:fld>
            <a:endParaRPr lang="en" dirty="0"/>
          </a:p>
        </p:txBody>
      </p:sp>
      <p:sp>
        <p:nvSpPr>
          <p:cNvPr id="5" name="Text Placeholder 1">
            <a:extLst>
              <a:ext uri="{FF2B5EF4-FFF2-40B4-BE49-F238E27FC236}">
                <a16:creationId xmlns:a16="http://schemas.microsoft.com/office/drawing/2014/main" id="{CA8D4009-9DB4-184E-953C-BDF2223224E6}"/>
              </a:ext>
            </a:extLst>
          </p:cNvPr>
          <p:cNvSpPr txBox="1">
            <a:spLocks/>
          </p:cNvSpPr>
          <p:nvPr/>
        </p:nvSpPr>
        <p:spPr>
          <a:xfrm>
            <a:off x="380198" y="751438"/>
            <a:ext cx="3902091" cy="428562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55600" algn="l" rtl="0">
              <a:lnSpc>
                <a:spcPct val="120000"/>
              </a:lnSpc>
              <a:spcBef>
                <a:spcPts val="600"/>
              </a:spcBef>
              <a:spcAft>
                <a:spcPts val="0"/>
              </a:spcAft>
              <a:buClr>
                <a:schemeClr val="accent6"/>
              </a:buClr>
              <a:buSzPts val="2000"/>
              <a:buFont typeface="Montserrat Light"/>
              <a:buChar char="❑"/>
              <a:defRPr sz="2000" b="0" i="0" u="none" strike="noStrike" cap="none">
                <a:solidFill>
                  <a:schemeClr val="dk1"/>
                </a:solidFill>
                <a:latin typeface="Montserrat Light"/>
                <a:ea typeface="Montserrat Light"/>
                <a:cs typeface="Montserrat Light"/>
                <a:sym typeface="Montserrat Light"/>
              </a:defRPr>
            </a:lvl1pPr>
            <a:lvl2pPr marL="914400" marR="0" lvl="1" indent="-355600" algn="l" rtl="0">
              <a:lnSpc>
                <a:spcPct val="120000"/>
              </a:lnSpc>
              <a:spcBef>
                <a:spcPts val="600"/>
              </a:spcBef>
              <a:spcAft>
                <a:spcPts val="0"/>
              </a:spcAft>
              <a:buClr>
                <a:schemeClr val="accent6"/>
              </a:buClr>
              <a:buSzPts val="2000"/>
              <a:buFont typeface="Montserrat Light"/>
              <a:buChar char="❏"/>
              <a:defRPr sz="2000" b="0" i="0" u="none" strike="noStrike" cap="none">
                <a:solidFill>
                  <a:schemeClr val="dk1"/>
                </a:solidFill>
                <a:latin typeface="Montserrat Light"/>
                <a:ea typeface="Montserrat Light"/>
                <a:cs typeface="Montserrat Light"/>
                <a:sym typeface="Montserrat Light"/>
              </a:defRPr>
            </a:lvl2pPr>
            <a:lvl3pPr marL="1371600" marR="0" lvl="2" indent="-355600" algn="l" rtl="0">
              <a:lnSpc>
                <a:spcPct val="120000"/>
              </a:lnSpc>
              <a:spcBef>
                <a:spcPts val="600"/>
              </a:spcBef>
              <a:spcAft>
                <a:spcPts val="0"/>
              </a:spcAft>
              <a:buClr>
                <a:schemeClr val="accent6"/>
              </a:buClr>
              <a:buSzPts val="2000"/>
              <a:buFont typeface="Montserrat Light"/>
              <a:buChar char="❏"/>
              <a:defRPr sz="2000" b="0" i="0" u="none" strike="noStrike" cap="none">
                <a:solidFill>
                  <a:schemeClr val="dk1"/>
                </a:solidFill>
                <a:latin typeface="Montserrat Light"/>
                <a:ea typeface="Montserrat Light"/>
                <a:cs typeface="Montserrat Light"/>
                <a:sym typeface="Montserrat Light"/>
              </a:defRPr>
            </a:lvl3pPr>
            <a:lvl4pPr marL="1828800" marR="0" lvl="3" indent="-355600" algn="l" rtl="0">
              <a:lnSpc>
                <a:spcPct val="120000"/>
              </a:lnSpc>
              <a:spcBef>
                <a:spcPts val="600"/>
              </a:spcBef>
              <a:spcAft>
                <a:spcPts val="0"/>
              </a:spcAft>
              <a:buClr>
                <a:schemeClr val="accent6"/>
              </a:buClr>
              <a:buSzPts val="2000"/>
              <a:buFont typeface="Montserrat Light"/>
              <a:buChar char="❏"/>
              <a:defRPr sz="2000" b="0" i="0" u="none" strike="noStrike" cap="none">
                <a:solidFill>
                  <a:schemeClr val="dk1"/>
                </a:solidFill>
                <a:latin typeface="Montserrat Light"/>
                <a:ea typeface="Montserrat Light"/>
                <a:cs typeface="Montserrat Light"/>
                <a:sym typeface="Montserrat Light"/>
              </a:defRPr>
            </a:lvl4pPr>
            <a:lvl5pPr marL="2286000" marR="0" lvl="4" indent="-355600" algn="l" rtl="0">
              <a:lnSpc>
                <a:spcPct val="120000"/>
              </a:lnSpc>
              <a:spcBef>
                <a:spcPts val="600"/>
              </a:spcBef>
              <a:spcAft>
                <a:spcPts val="0"/>
              </a:spcAft>
              <a:buClr>
                <a:schemeClr val="accent6"/>
              </a:buClr>
              <a:buSzPts val="2000"/>
              <a:buFont typeface="Montserrat Light"/>
              <a:buChar char="❏"/>
              <a:defRPr sz="2000" b="0" i="0" u="none" strike="noStrike" cap="none">
                <a:solidFill>
                  <a:schemeClr val="dk1"/>
                </a:solidFill>
                <a:latin typeface="Montserrat Light"/>
                <a:ea typeface="Montserrat Light"/>
                <a:cs typeface="Montserrat Light"/>
                <a:sym typeface="Montserrat Light"/>
              </a:defRPr>
            </a:lvl5pPr>
            <a:lvl6pPr marL="2743200" marR="0" lvl="5" indent="-355600" algn="l" rtl="0">
              <a:lnSpc>
                <a:spcPct val="120000"/>
              </a:lnSpc>
              <a:spcBef>
                <a:spcPts val="600"/>
              </a:spcBef>
              <a:spcAft>
                <a:spcPts val="0"/>
              </a:spcAft>
              <a:buClr>
                <a:schemeClr val="accent6"/>
              </a:buClr>
              <a:buSzPts val="2000"/>
              <a:buFont typeface="Montserrat Light"/>
              <a:buChar char="❏"/>
              <a:defRPr sz="2000" b="0" i="0" u="none" strike="noStrike" cap="none">
                <a:solidFill>
                  <a:schemeClr val="dk1"/>
                </a:solidFill>
                <a:latin typeface="Montserrat Light"/>
                <a:ea typeface="Montserrat Light"/>
                <a:cs typeface="Montserrat Light"/>
                <a:sym typeface="Montserrat Light"/>
              </a:defRPr>
            </a:lvl6pPr>
            <a:lvl7pPr marL="3200400" marR="0" lvl="6" indent="-355600" algn="l" rtl="0">
              <a:lnSpc>
                <a:spcPct val="120000"/>
              </a:lnSpc>
              <a:spcBef>
                <a:spcPts val="600"/>
              </a:spcBef>
              <a:spcAft>
                <a:spcPts val="0"/>
              </a:spcAft>
              <a:buClr>
                <a:schemeClr val="accent6"/>
              </a:buClr>
              <a:buSzPts val="2000"/>
              <a:buFont typeface="Montserrat Light"/>
              <a:buChar char="❏"/>
              <a:defRPr sz="2000" b="0" i="0" u="none" strike="noStrike" cap="none">
                <a:solidFill>
                  <a:schemeClr val="dk1"/>
                </a:solidFill>
                <a:latin typeface="Montserrat Light"/>
                <a:ea typeface="Montserrat Light"/>
                <a:cs typeface="Montserrat Light"/>
                <a:sym typeface="Montserrat Light"/>
              </a:defRPr>
            </a:lvl7pPr>
            <a:lvl8pPr marL="3657600" marR="0" lvl="7" indent="-355600" algn="l" rtl="0">
              <a:lnSpc>
                <a:spcPct val="120000"/>
              </a:lnSpc>
              <a:spcBef>
                <a:spcPts val="600"/>
              </a:spcBef>
              <a:spcAft>
                <a:spcPts val="0"/>
              </a:spcAft>
              <a:buClr>
                <a:schemeClr val="accent6"/>
              </a:buClr>
              <a:buSzPts val="2000"/>
              <a:buFont typeface="Montserrat Light"/>
              <a:buChar char="❏"/>
              <a:defRPr sz="2000" b="0" i="0" u="none" strike="noStrike" cap="none">
                <a:solidFill>
                  <a:schemeClr val="dk1"/>
                </a:solidFill>
                <a:latin typeface="Montserrat Light"/>
                <a:ea typeface="Montserrat Light"/>
                <a:cs typeface="Montserrat Light"/>
                <a:sym typeface="Montserrat Light"/>
              </a:defRPr>
            </a:lvl8pPr>
            <a:lvl9pPr marL="4114800" marR="0" lvl="8" indent="-355600" algn="l" rtl="0">
              <a:lnSpc>
                <a:spcPct val="120000"/>
              </a:lnSpc>
              <a:spcBef>
                <a:spcPts val="600"/>
              </a:spcBef>
              <a:spcAft>
                <a:spcPts val="0"/>
              </a:spcAft>
              <a:buClr>
                <a:schemeClr val="accent6"/>
              </a:buClr>
              <a:buSzPts val="2000"/>
              <a:buFont typeface="Montserrat Light"/>
              <a:buChar char="❏"/>
              <a:defRPr sz="2000" b="0" i="0" u="none" strike="noStrike" cap="none">
                <a:solidFill>
                  <a:schemeClr val="dk1"/>
                </a:solidFill>
                <a:latin typeface="Montserrat Light"/>
                <a:ea typeface="Montserrat Light"/>
                <a:cs typeface="Montserrat Light"/>
                <a:sym typeface="Montserrat Light"/>
              </a:defRPr>
            </a:lvl9pPr>
          </a:lstStyle>
          <a:p>
            <a:pPr marL="0" indent="0">
              <a:lnSpc>
                <a:spcPct val="100000"/>
              </a:lnSpc>
              <a:spcBef>
                <a:spcPts val="0"/>
              </a:spcBef>
              <a:buFont typeface="Montserrat Light"/>
              <a:buNone/>
            </a:pPr>
            <a:r>
              <a:rPr lang="en-US" sz="1600" dirty="0">
                <a:latin typeface="+mn-lt"/>
              </a:rPr>
              <a:t>Hector Carlos Martinez moved to Oregon in the 1940s through the </a:t>
            </a:r>
            <a:r>
              <a:rPr lang="en-US" sz="1600" i="1" dirty="0">
                <a:latin typeface="+mn-lt"/>
              </a:rPr>
              <a:t>Bracero </a:t>
            </a:r>
            <a:r>
              <a:rPr lang="en-US" sz="1600" dirty="0">
                <a:latin typeface="+mn-lt"/>
              </a:rPr>
              <a:t>program, which brought agricultural laborers to the state from Mexico during World War II. After the war, he married Estella Figueroa, whose family had lived in Oregon for decades, and moved to Salem, where he worked at a local timber mill. In the 1950s, the Martinez family was one of four Latinx families living in the city. </a:t>
            </a:r>
          </a:p>
          <a:p>
            <a:pPr marL="0" indent="0">
              <a:lnSpc>
                <a:spcPct val="100000"/>
              </a:lnSpc>
              <a:spcBef>
                <a:spcPts val="0"/>
              </a:spcBef>
              <a:buFont typeface="Montserrat Light"/>
              <a:buNone/>
            </a:pPr>
            <a:endParaRPr lang="en-US" sz="1600" dirty="0">
              <a:latin typeface="+mn-lt"/>
            </a:endParaRPr>
          </a:p>
          <a:p>
            <a:pPr marL="0" indent="0">
              <a:lnSpc>
                <a:spcPct val="100000"/>
              </a:lnSpc>
              <a:spcBef>
                <a:spcPts val="0"/>
              </a:spcBef>
              <a:buFont typeface="Montserrat Light"/>
              <a:buNone/>
            </a:pPr>
            <a:r>
              <a:rPr lang="en-US" sz="1600" dirty="0">
                <a:latin typeface="+mn-lt"/>
              </a:rPr>
              <a:t>Hector and Estella’s grandchildren would like to donate a family album that includes pictures of Hector and Estella’s life in Salem from 1948-1964. They would like the album to be digitized and made widely available to promote Latinx heritage in the state. </a:t>
            </a:r>
          </a:p>
        </p:txBody>
      </p:sp>
      <p:sp>
        <p:nvSpPr>
          <p:cNvPr id="7" name="TextBox 6">
            <a:extLst>
              <a:ext uri="{FF2B5EF4-FFF2-40B4-BE49-F238E27FC236}">
                <a16:creationId xmlns:a16="http://schemas.microsoft.com/office/drawing/2014/main" id="{091DB04F-E862-284D-BDAE-2BB74812AA43}"/>
              </a:ext>
            </a:extLst>
          </p:cNvPr>
          <p:cNvSpPr txBox="1"/>
          <p:nvPr/>
        </p:nvSpPr>
        <p:spPr>
          <a:xfrm>
            <a:off x="253499" y="106442"/>
            <a:ext cx="7136890" cy="461665"/>
          </a:xfrm>
          <a:prstGeom prst="rect">
            <a:avLst/>
          </a:prstGeom>
          <a:noFill/>
        </p:spPr>
        <p:txBody>
          <a:bodyPr wrap="none" rtlCol="0">
            <a:spAutoFit/>
          </a:bodyPr>
          <a:lstStyle/>
          <a:p>
            <a:r>
              <a:rPr lang="en-US" sz="2400" b="1" dirty="0">
                <a:latin typeface="+mj-lt"/>
              </a:rPr>
              <a:t>Collection 3: The Martinez Family Photo Album </a:t>
            </a:r>
          </a:p>
        </p:txBody>
      </p:sp>
      <p:sp>
        <p:nvSpPr>
          <p:cNvPr id="8" name="TextBox 7">
            <a:extLst>
              <a:ext uri="{FF2B5EF4-FFF2-40B4-BE49-F238E27FC236}">
                <a16:creationId xmlns:a16="http://schemas.microsoft.com/office/drawing/2014/main" id="{CD9257F8-12C7-1E4B-BD61-AE3EFFE9DB15}"/>
              </a:ext>
            </a:extLst>
          </p:cNvPr>
          <p:cNvSpPr txBox="1"/>
          <p:nvPr/>
        </p:nvSpPr>
        <p:spPr>
          <a:xfrm>
            <a:off x="4572000" y="671413"/>
            <a:ext cx="4464684" cy="2369880"/>
          </a:xfrm>
          <a:prstGeom prst="rect">
            <a:avLst/>
          </a:prstGeom>
          <a:noFill/>
        </p:spPr>
        <p:txBody>
          <a:bodyPr wrap="none" rtlCol="0">
            <a:spAutoFit/>
          </a:bodyPr>
          <a:lstStyle/>
          <a:p>
            <a:r>
              <a:rPr lang="en-US" sz="1800" b="1" dirty="0">
                <a:latin typeface="+mj-lt"/>
              </a:rPr>
              <a:t>Core Collecting Areas</a:t>
            </a:r>
          </a:p>
          <a:p>
            <a:endParaRPr lang="en-US" sz="1800" b="1" dirty="0">
              <a:latin typeface="+mj-lt"/>
            </a:endParaRPr>
          </a:p>
          <a:p>
            <a:pPr marL="342900" indent="-342900">
              <a:buFont typeface="+mj-lt"/>
              <a:buAutoNum type="arabicPeriod"/>
            </a:pPr>
            <a:r>
              <a:rPr lang="en-US" sz="1600" dirty="0">
                <a:latin typeface="+mj-lt"/>
              </a:rPr>
              <a:t>Oregon Authors</a:t>
            </a:r>
          </a:p>
          <a:p>
            <a:pPr marL="342900" indent="-342900">
              <a:buFont typeface="+mj-lt"/>
              <a:buAutoNum type="arabicPeriod"/>
            </a:pPr>
            <a:r>
              <a:rPr lang="en-US" sz="1600" dirty="0">
                <a:latin typeface="+mj-lt"/>
              </a:rPr>
              <a:t>Intentional Communities</a:t>
            </a:r>
          </a:p>
          <a:p>
            <a:pPr marL="342900" indent="-342900">
              <a:buFont typeface="+mj-lt"/>
              <a:buAutoNum type="arabicPeriod"/>
            </a:pPr>
            <a:r>
              <a:rPr lang="en-US" sz="1600" dirty="0">
                <a:latin typeface="+mj-lt"/>
              </a:rPr>
              <a:t>Women’s Movement</a:t>
            </a:r>
          </a:p>
          <a:p>
            <a:pPr marL="342900" indent="-342900">
              <a:buFont typeface="+mj-lt"/>
              <a:buAutoNum type="arabicPeriod"/>
            </a:pPr>
            <a:r>
              <a:rPr lang="en-US" sz="1600" dirty="0">
                <a:latin typeface="+mj-lt"/>
              </a:rPr>
              <a:t>Northwest History and Culture</a:t>
            </a:r>
          </a:p>
          <a:p>
            <a:pPr marL="342900" indent="-342900">
              <a:buFont typeface="+mj-lt"/>
              <a:buAutoNum type="arabicPeriod"/>
            </a:pPr>
            <a:r>
              <a:rPr lang="en-US" sz="1600" dirty="0">
                <a:latin typeface="+mj-lt"/>
              </a:rPr>
              <a:t>Authors and Illustrators of Children’s Books</a:t>
            </a:r>
          </a:p>
          <a:p>
            <a:pPr marL="342900" indent="-342900">
              <a:buFont typeface="+mj-lt"/>
              <a:buAutoNum type="arabicPeriod"/>
            </a:pPr>
            <a:r>
              <a:rPr lang="en-US" sz="1600" dirty="0">
                <a:latin typeface="+mj-lt"/>
              </a:rPr>
              <a:t>Environmental History</a:t>
            </a:r>
          </a:p>
          <a:p>
            <a:pPr marL="342900" indent="-342900">
              <a:buFont typeface="+mj-lt"/>
              <a:buAutoNum type="arabicPeriod"/>
            </a:pPr>
            <a:r>
              <a:rPr lang="en-US" sz="1600" dirty="0">
                <a:latin typeface="+mj-lt"/>
              </a:rPr>
              <a:t>Northwest Photography</a:t>
            </a:r>
          </a:p>
        </p:txBody>
      </p:sp>
    </p:spTree>
    <p:extLst>
      <p:ext uri="{BB962C8B-B14F-4D97-AF65-F5344CB8AC3E}">
        <p14:creationId xmlns:p14="http://schemas.microsoft.com/office/powerpoint/2010/main" val="13737522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030DF6B-374C-EA4D-A14D-B0C5BD2C8077}"/>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24</a:t>
            </a:fld>
            <a:endParaRPr lang="en" dirty="0"/>
          </a:p>
        </p:txBody>
      </p:sp>
      <p:sp>
        <p:nvSpPr>
          <p:cNvPr id="5" name="Text Placeholder 1">
            <a:extLst>
              <a:ext uri="{FF2B5EF4-FFF2-40B4-BE49-F238E27FC236}">
                <a16:creationId xmlns:a16="http://schemas.microsoft.com/office/drawing/2014/main" id="{CA8D4009-9DB4-184E-953C-BDF2223224E6}"/>
              </a:ext>
            </a:extLst>
          </p:cNvPr>
          <p:cNvSpPr txBox="1">
            <a:spLocks/>
          </p:cNvSpPr>
          <p:nvPr/>
        </p:nvSpPr>
        <p:spPr>
          <a:xfrm>
            <a:off x="297906" y="740451"/>
            <a:ext cx="4120185" cy="265266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55600" algn="l" rtl="0">
              <a:lnSpc>
                <a:spcPct val="120000"/>
              </a:lnSpc>
              <a:spcBef>
                <a:spcPts val="600"/>
              </a:spcBef>
              <a:spcAft>
                <a:spcPts val="0"/>
              </a:spcAft>
              <a:buClr>
                <a:schemeClr val="accent6"/>
              </a:buClr>
              <a:buSzPts val="2000"/>
              <a:buFont typeface="Montserrat Light"/>
              <a:buChar char="❑"/>
              <a:defRPr sz="2000" b="0" i="0" u="none" strike="noStrike" cap="none">
                <a:solidFill>
                  <a:schemeClr val="dk1"/>
                </a:solidFill>
                <a:latin typeface="Montserrat Light"/>
                <a:ea typeface="Montserrat Light"/>
                <a:cs typeface="Montserrat Light"/>
                <a:sym typeface="Montserrat Light"/>
              </a:defRPr>
            </a:lvl1pPr>
            <a:lvl2pPr marL="914400" marR="0" lvl="1" indent="-355600" algn="l" rtl="0">
              <a:lnSpc>
                <a:spcPct val="120000"/>
              </a:lnSpc>
              <a:spcBef>
                <a:spcPts val="600"/>
              </a:spcBef>
              <a:spcAft>
                <a:spcPts val="0"/>
              </a:spcAft>
              <a:buClr>
                <a:schemeClr val="accent6"/>
              </a:buClr>
              <a:buSzPts val="2000"/>
              <a:buFont typeface="Montserrat Light"/>
              <a:buChar char="❏"/>
              <a:defRPr sz="2000" b="0" i="0" u="none" strike="noStrike" cap="none">
                <a:solidFill>
                  <a:schemeClr val="dk1"/>
                </a:solidFill>
                <a:latin typeface="Montserrat Light"/>
                <a:ea typeface="Montserrat Light"/>
                <a:cs typeface="Montserrat Light"/>
                <a:sym typeface="Montserrat Light"/>
              </a:defRPr>
            </a:lvl2pPr>
            <a:lvl3pPr marL="1371600" marR="0" lvl="2" indent="-355600" algn="l" rtl="0">
              <a:lnSpc>
                <a:spcPct val="120000"/>
              </a:lnSpc>
              <a:spcBef>
                <a:spcPts val="600"/>
              </a:spcBef>
              <a:spcAft>
                <a:spcPts val="0"/>
              </a:spcAft>
              <a:buClr>
                <a:schemeClr val="accent6"/>
              </a:buClr>
              <a:buSzPts val="2000"/>
              <a:buFont typeface="Montserrat Light"/>
              <a:buChar char="❏"/>
              <a:defRPr sz="2000" b="0" i="0" u="none" strike="noStrike" cap="none">
                <a:solidFill>
                  <a:schemeClr val="dk1"/>
                </a:solidFill>
                <a:latin typeface="Montserrat Light"/>
                <a:ea typeface="Montserrat Light"/>
                <a:cs typeface="Montserrat Light"/>
                <a:sym typeface="Montserrat Light"/>
              </a:defRPr>
            </a:lvl3pPr>
            <a:lvl4pPr marL="1828800" marR="0" lvl="3" indent="-355600" algn="l" rtl="0">
              <a:lnSpc>
                <a:spcPct val="120000"/>
              </a:lnSpc>
              <a:spcBef>
                <a:spcPts val="600"/>
              </a:spcBef>
              <a:spcAft>
                <a:spcPts val="0"/>
              </a:spcAft>
              <a:buClr>
                <a:schemeClr val="accent6"/>
              </a:buClr>
              <a:buSzPts val="2000"/>
              <a:buFont typeface="Montserrat Light"/>
              <a:buChar char="❏"/>
              <a:defRPr sz="2000" b="0" i="0" u="none" strike="noStrike" cap="none">
                <a:solidFill>
                  <a:schemeClr val="dk1"/>
                </a:solidFill>
                <a:latin typeface="Montserrat Light"/>
                <a:ea typeface="Montserrat Light"/>
                <a:cs typeface="Montserrat Light"/>
                <a:sym typeface="Montserrat Light"/>
              </a:defRPr>
            </a:lvl4pPr>
            <a:lvl5pPr marL="2286000" marR="0" lvl="4" indent="-355600" algn="l" rtl="0">
              <a:lnSpc>
                <a:spcPct val="120000"/>
              </a:lnSpc>
              <a:spcBef>
                <a:spcPts val="600"/>
              </a:spcBef>
              <a:spcAft>
                <a:spcPts val="0"/>
              </a:spcAft>
              <a:buClr>
                <a:schemeClr val="accent6"/>
              </a:buClr>
              <a:buSzPts val="2000"/>
              <a:buFont typeface="Montserrat Light"/>
              <a:buChar char="❏"/>
              <a:defRPr sz="2000" b="0" i="0" u="none" strike="noStrike" cap="none">
                <a:solidFill>
                  <a:schemeClr val="dk1"/>
                </a:solidFill>
                <a:latin typeface="Montserrat Light"/>
                <a:ea typeface="Montserrat Light"/>
                <a:cs typeface="Montserrat Light"/>
                <a:sym typeface="Montserrat Light"/>
              </a:defRPr>
            </a:lvl5pPr>
            <a:lvl6pPr marL="2743200" marR="0" lvl="5" indent="-355600" algn="l" rtl="0">
              <a:lnSpc>
                <a:spcPct val="120000"/>
              </a:lnSpc>
              <a:spcBef>
                <a:spcPts val="600"/>
              </a:spcBef>
              <a:spcAft>
                <a:spcPts val="0"/>
              </a:spcAft>
              <a:buClr>
                <a:schemeClr val="accent6"/>
              </a:buClr>
              <a:buSzPts val="2000"/>
              <a:buFont typeface="Montserrat Light"/>
              <a:buChar char="❏"/>
              <a:defRPr sz="2000" b="0" i="0" u="none" strike="noStrike" cap="none">
                <a:solidFill>
                  <a:schemeClr val="dk1"/>
                </a:solidFill>
                <a:latin typeface="Montserrat Light"/>
                <a:ea typeface="Montserrat Light"/>
                <a:cs typeface="Montserrat Light"/>
                <a:sym typeface="Montserrat Light"/>
              </a:defRPr>
            </a:lvl6pPr>
            <a:lvl7pPr marL="3200400" marR="0" lvl="6" indent="-355600" algn="l" rtl="0">
              <a:lnSpc>
                <a:spcPct val="120000"/>
              </a:lnSpc>
              <a:spcBef>
                <a:spcPts val="600"/>
              </a:spcBef>
              <a:spcAft>
                <a:spcPts val="0"/>
              </a:spcAft>
              <a:buClr>
                <a:schemeClr val="accent6"/>
              </a:buClr>
              <a:buSzPts val="2000"/>
              <a:buFont typeface="Montserrat Light"/>
              <a:buChar char="❏"/>
              <a:defRPr sz="2000" b="0" i="0" u="none" strike="noStrike" cap="none">
                <a:solidFill>
                  <a:schemeClr val="dk1"/>
                </a:solidFill>
                <a:latin typeface="Montserrat Light"/>
                <a:ea typeface="Montserrat Light"/>
                <a:cs typeface="Montserrat Light"/>
                <a:sym typeface="Montserrat Light"/>
              </a:defRPr>
            </a:lvl7pPr>
            <a:lvl8pPr marL="3657600" marR="0" lvl="7" indent="-355600" algn="l" rtl="0">
              <a:lnSpc>
                <a:spcPct val="120000"/>
              </a:lnSpc>
              <a:spcBef>
                <a:spcPts val="600"/>
              </a:spcBef>
              <a:spcAft>
                <a:spcPts val="0"/>
              </a:spcAft>
              <a:buClr>
                <a:schemeClr val="accent6"/>
              </a:buClr>
              <a:buSzPts val="2000"/>
              <a:buFont typeface="Montserrat Light"/>
              <a:buChar char="❏"/>
              <a:defRPr sz="2000" b="0" i="0" u="none" strike="noStrike" cap="none">
                <a:solidFill>
                  <a:schemeClr val="dk1"/>
                </a:solidFill>
                <a:latin typeface="Montserrat Light"/>
                <a:ea typeface="Montserrat Light"/>
                <a:cs typeface="Montserrat Light"/>
                <a:sym typeface="Montserrat Light"/>
              </a:defRPr>
            </a:lvl8pPr>
            <a:lvl9pPr marL="4114800" marR="0" lvl="8" indent="-355600" algn="l" rtl="0">
              <a:lnSpc>
                <a:spcPct val="120000"/>
              </a:lnSpc>
              <a:spcBef>
                <a:spcPts val="600"/>
              </a:spcBef>
              <a:spcAft>
                <a:spcPts val="0"/>
              </a:spcAft>
              <a:buClr>
                <a:schemeClr val="accent6"/>
              </a:buClr>
              <a:buSzPts val="2000"/>
              <a:buFont typeface="Montserrat Light"/>
              <a:buChar char="❏"/>
              <a:defRPr sz="2000" b="0" i="0" u="none" strike="noStrike" cap="none">
                <a:solidFill>
                  <a:schemeClr val="dk1"/>
                </a:solidFill>
                <a:latin typeface="Montserrat Light"/>
                <a:ea typeface="Montserrat Light"/>
                <a:cs typeface="Montserrat Light"/>
                <a:sym typeface="Montserrat Light"/>
              </a:defRPr>
            </a:lvl9pPr>
          </a:lstStyle>
          <a:p>
            <a:pPr marL="0" indent="0">
              <a:lnSpc>
                <a:spcPct val="100000"/>
              </a:lnSpc>
              <a:spcBef>
                <a:spcPts val="0"/>
              </a:spcBef>
              <a:buFont typeface="Montserrat Light"/>
              <a:buNone/>
            </a:pPr>
            <a:r>
              <a:rPr lang="en-US" sz="1600" dirty="0">
                <a:latin typeface="+mn-lt"/>
              </a:rPr>
              <a:t>Sunflower was an intentional community in Colorado from 1971 through 1978. Founded by former members of Earthlove, a well-known Oregon intentional community (whose papers are held by UO Libraries), Sunflower shared many of the same ideals but was strictly vegan; its members left Earthlove in part due to debates around the keeping of animals for milk and eggs on Earthlove’s farm. </a:t>
            </a:r>
          </a:p>
          <a:p>
            <a:pPr marL="0" indent="0">
              <a:lnSpc>
                <a:spcPct val="100000"/>
              </a:lnSpc>
              <a:spcBef>
                <a:spcPts val="0"/>
              </a:spcBef>
              <a:buFont typeface="Montserrat Light"/>
              <a:buNone/>
            </a:pPr>
            <a:endParaRPr lang="en-US" sz="1600" dirty="0">
              <a:latin typeface="+mn-lt"/>
            </a:endParaRPr>
          </a:p>
          <a:p>
            <a:pPr marL="0" indent="0">
              <a:lnSpc>
                <a:spcPct val="100000"/>
              </a:lnSpc>
              <a:spcBef>
                <a:spcPts val="0"/>
              </a:spcBef>
              <a:buFont typeface="Montserrat Light"/>
              <a:buNone/>
            </a:pPr>
            <a:r>
              <a:rPr lang="en-US" sz="1600" dirty="0">
                <a:latin typeface="+mn-lt"/>
              </a:rPr>
              <a:t>The collection consists of 3 bankers boxes of diverse ephemera including flyers, event posters, meeting minutes, charter drafts, account books, and more. </a:t>
            </a:r>
          </a:p>
          <a:p>
            <a:pPr marL="0" indent="0">
              <a:lnSpc>
                <a:spcPct val="100000"/>
              </a:lnSpc>
              <a:spcBef>
                <a:spcPts val="0"/>
              </a:spcBef>
              <a:buFont typeface="Montserrat Light"/>
              <a:buNone/>
            </a:pPr>
            <a:endParaRPr lang="en-US" sz="1600" dirty="0">
              <a:latin typeface="+mn-lt"/>
            </a:endParaRPr>
          </a:p>
        </p:txBody>
      </p:sp>
      <p:sp>
        <p:nvSpPr>
          <p:cNvPr id="7" name="TextBox 6">
            <a:extLst>
              <a:ext uri="{FF2B5EF4-FFF2-40B4-BE49-F238E27FC236}">
                <a16:creationId xmlns:a16="http://schemas.microsoft.com/office/drawing/2014/main" id="{C679E929-E873-9F48-B379-7763D45C49FB}"/>
              </a:ext>
            </a:extLst>
          </p:cNvPr>
          <p:cNvSpPr txBox="1"/>
          <p:nvPr/>
        </p:nvSpPr>
        <p:spPr>
          <a:xfrm>
            <a:off x="225478" y="102358"/>
            <a:ext cx="5344733" cy="461665"/>
          </a:xfrm>
          <a:prstGeom prst="rect">
            <a:avLst/>
          </a:prstGeom>
          <a:noFill/>
        </p:spPr>
        <p:txBody>
          <a:bodyPr wrap="none" rtlCol="0">
            <a:spAutoFit/>
          </a:bodyPr>
          <a:lstStyle/>
          <a:p>
            <a:r>
              <a:rPr lang="en-US" sz="2400" b="1" dirty="0">
                <a:latin typeface="+mj-lt"/>
              </a:rPr>
              <a:t>Collection 4: The Sunflower Papers</a:t>
            </a:r>
          </a:p>
        </p:txBody>
      </p:sp>
      <p:sp>
        <p:nvSpPr>
          <p:cNvPr id="8" name="TextBox 7">
            <a:extLst>
              <a:ext uri="{FF2B5EF4-FFF2-40B4-BE49-F238E27FC236}">
                <a16:creationId xmlns:a16="http://schemas.microsoft.com/office/drawing/2014/main" id="{957BAE46-0350-B24B-A6DA-0257C8FF7C95}"/>
              </a:ext>
            </a:extLst>
          </p:cNvPr>
          <p:cNvSpPr txBox="1"/>
          <p:nvPr/>
        </p:nvSpPr>
        <p:spPr>
          <a:xfrm>
            <a:off x="4572000" y="671413"/>
            <a:ext cx="4464684" cy="2369880"/>
          </a:xfrm>
          <a:prstGeom prst="rect">
            <a:avLst/>
          </a:prstGeom>
          <a:noFill/>
        </p:spPr>
        <p:txBody>
          <a:bodyPr wrap="none" rtlCol="0">
            <a:spAutoFit/>
          </a:bodyPr>
          <a:lstStyle/>
          <a:p>
            <a:r>
              <a:rPr lang="en-US" sz="1800" b="1" dirty="0">
                <a:latin typeface="+mj-lt"/>
              </a:rPr>
              <a:t>Core Collecting Areas</a:t>
            </a:r>
          </a:p>
          <a:p>
            <a:endParaRPr lang="en-US" sz="1800" b="1" dirty="0">
              <a:latin typeface="+mj-lt"/>
            </a:endParaRPr>
          </a:p>
          <a:p>
            <a:pPr marL="342900" indent="-342900">
              <a:buFont typeface="+mj-lt"/>
              <a:buAutoNum type="arabicPeriod"/>
            </a:pPr>
            <a:r>
              <a:rPr lang="en-US" sz="1600" dirty="0">
                <a:latin typeface="+mj-lt"/>
              </a:rPr>
              <a:t>Oregon Authors</a:t>
            </a:r>
          </a:p>
          <a:p>
            <a:pPr marL="342900" indent="-342900">
              <a:buFont typeface="+mj-lt"/>
              <a:buAutoNum type="arabicPeriod"/>
            </a:pPr>
            <a:r>
              <a:rPr lang="en-US" sz="1600" dirty="0">
                <a:latin typeface="+mj-lt"/>
              </a:rPr>
              <a:t>Intentional Communities</a:t>
            </a:r>
          </a:p>
          <a:p>
            <a:pPr marL="342900" indent="-342900">
              <a:buFont typeface="+mj-lt"/>
              <a:buAutoNum type="arabicPeriod"/>
            </a:pPr>
            <a:r>
              <a:rPr lang="en-US" sz="1600" dirty="0">
                <a:latin typeface="+mj-lt"/>
              </a:rPr>
              <a:t>Women’s Movement</a:t>
            </a:r>
          </a:p>
          <a:p>
            <a:pPr marL="342900" indent="-342900">
              <a:buFont typeface="+mj-lt"/>
              <a:buAutoNum type="arabicPeriod"/>
            </a:pPr>
            <a:r>
              <a:rPr lang="en-US" sz="1600" dirty="0">
                <a:latin typeface="+mj-lt"/>
              </a:rPr>
              <a:t>Northwest History and Culture</a:t>
            </a:r>
          </a:p>
          <a:p>
            <a:pPr marL="342900" indent="-342900">
              <a:buFont typeface="+mj-lt"/>
              <a:buAutoNum type="arabicPeriod"/>
            </a:pPr>
            <a:r>
              <a:rPr lang="en-US" sz="1600" dirty="0">
                <a:latin typeface="+mj-lt"/>
              </a:rPr>
              <a:t>Authors and Illustrators of Children’s Books</a:t>
            </a:r>
          </a:p>
          <a:p>
            <a:pPr marL="342900" indent="-342900">
              <a:buFont typeface="+mj-lt"/>
              <a:buAutoNum type="arabicPeriod"/>
            </a:pPr>
            <a:r>
              <a:rPr lang="en-US" sz="1600" dirty="0">
                <a:latin typeface="+mj-lt"/>
              </a:rPr>
              <a:t>Environmental History</a:t>
            </a:r>
          </a:p>
          <a:p>
            <a:pPr marL="342900" indent="-342900">
              <a:buFont typeface="+mj-lt"/>
              <a:buAutoNum type="arabicPeriod"/>
            </a:pPr>
            <a:r>
              <a:rPr lang="en-US" sz="1600" dirty="0">
                <a:latin typeface="+mj-lt"/>
              </a:rPr>
              <a:t>Northwest Photography</a:t>
            </a:r>
          </a:p>
        </p:txBody>
      </p:sp>
    </p:spTree>
    <p:extLst>
      <p:ext uri="{BB962C8B-B14F-4D97-AF65-F5344CB8AC3E}">
        <p14:creationId xmlns:p14="http://schemas.microsoft.com/office/powerpoint/2010/main" val="22328004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8" name="Google Shape;328;p14"/>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25</a:t>
            </a:fld>
            <a:endParaRPr dirty="0"/>
          </a:p>
        </p:txBody>
      </p:sp>
      <p:sp>
        <p:nvSpPr>
          <p:cNvPr id="3" name="Rectangle 2">
            <a:extLst>
              <a:ext uri="{FF2B5EF4-FFF2-40B4-BE49-F238E27FC236}">
                <a16:creationId xmlns:a16="http://schemas.microsoft.com/office/drawing/2014/main" id="{A9162114-878C-4E45-81A4-597FF634FF08}"/>
              </a:ext>
            </a:extLst>
          </p:cNvPr>
          <p:cNvSpPr/>
          <p:nvPr/>
        </p:nvSpPr>
        <p:spPr>
          <a:xfrm>
            <a:off x="1588169" y="247369"/>
            <a:ext cx="5428648" cy="3600986"/>
          </a:xfrm>
          <a:prstGeom prst="rect">
            <a:avLst/>
          </a:prstGeom>
        </p:spPr>
        <p:txBody>
          <a:bodyPr wrap="square">
            <a:spAutoFit/>
          </a:bodyPr>
          <a:lstStyle/>
          <a:p>
            <a:r>
              <a:rPr lang="en-US" sz="2400" b="1" dirty="0">
                <a:latin typeface="+mj-lt"/>
              </a:rPr>
              <a:t>Closing Reflection:</a:t>
            </a:r>
          </a:p>
          <a:p>
            <a:endParaRPr lang="en-US" sz="2400" b="1" dirty="0"/>
          </a:p>
          <a:p>
            <a:r>
              <a:rPr lang="en-US" sz="1800" dirty="0"/>
              <a:t>How do you think who was doing the collecting shaped the kinds of objects and records that entered collections? </a:t>
            </a:r>
          </a:p>
          <a:p>
            <a:endParaRPr lang="en-US" sz="1800" dirty="0"/>
          </a:p>
          <a:p>
            <a:r>
              <a:rPr lang="en-US" sz="1800" dirty="0"/>
              <a:t>How do you think the sense of what is “collectable” may have changed over time?</a:t>
            </a:r>
          </a:p>
          <a:p>
            <a:endParaRPr lang="en-US" sz="1800" dirty="0"/>
          </a:p>
          <a:p>
            <a:r>
              <a:rPr lang="en-US" sz="1800" dirty="0"/>
              <a:t>How can museums and libraries address and respond to the historical factors that shaped their collections? </a:t>
            </a:r>
          </a:p>
        </p:txBody>
      </p:sp>
    </p:spTree>
    <p:extLst>
      <p:ext uri="{BB962C8B-B14F-4D97-AF65-F5344CB8AC3E}">
        <p14:creationId xmlns:p14="http://schemas.microsoft.com/office/powerpoint/2010/main" val="13768636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B2994-A787-4563-97F5-EF9D89EE2847}"/>
              </a:ext>
            </a:extLst>
          </p:cNvPr>
          <p:cNvSpPr>
            <a:spLocks noGrp="1"/>
          </p:cNvSpPr>
          <p:nvPr>
            <p:ph type="title"/>
          </p:nvPr>
        </p:nvSpPr>
        <p:spPr>
          <a:xfrm>
            <a:off x="379079" y="326798"/>
            <a:ext cx="3587400" cy="352273"/>
          </a:xfrm>
        </p:spPr>
        <p:txBody>
          <a:bodyPr/>
          <a:lstStyle/>
          <a:p>
            <a:r>
              <a:rPr lang="en-US" sz="2400" dirty="0">
                <a:latin typeface="+mj-lt"/>
              </a:rPr>
              <a:t>Rights</a:t>
            </a:r>
          </a:p>
        </p:txBody>
      </p:sp>
      <p:sp>
        <p:nvSpPr>
          <p:cNvPr id="4" name="Slide Number Placeholder 3">
            <a:extLst>
              <a:ext uri="{FF2B5EF4-FFF2-40B4-BE49-F238E27FC236}">
                <a16:creationId xmlns:a16="http://schemas.microsoft.com/office/drawing/2014/main" id="{54E76D26-2DF8-46C7-A9A9-CE3C305EBD55}"/>
              </a:ext>
            </a:extLst>
          </p:cNvPr>
          <p:cNvSpPr>
            <a:spLocks noGrp="1"/>
          </p:cNvSpPr>
          <p:nvPr>
            <p:ph type="sldNum" idx="12"/>
          </p:nvPr>
        </p:nvSpPr>
        <p:spPr/>
        <p:txBody>
          <a:bodyPr/>
          <a:lstStyle/>
          <a:p>
            <a:fld id="{00000000-1234-1234-1234-123412341234}" type="slidenum">
              <a:rPr lang="en" smtClean="0"/>
              <a:pPr/>
              <a:t>26</a:t>
            </a:fld>
            <a:endParaRPr lang="en" dirty="0"/>
          </a:p>
        </p:txBody>
      </p:sp>
      <p:sp>
        <p:nvSpPr>
          <p:cNvPr id="7" name="TextBox 6">
            <a:extLst>
              <a:ext uri="{FF2B5EF4-FFF2-40B4-BE49-F238E27FC236}">
                <a16:creationId xmlns:a16="http://schemas.microsoft.com/office/drawing/2014/main" id="{515ECB53-3D3F-439D-A434-CF149D765422}"/>
              </a:ext>
            </a:extLst>
          </p:cNvPr>
          <p:cNvSpPr txBox="1"/>
          <p:nvPr/>
        </p:nvSpPr>
        <p:spPr>
          <a:xfrm>
            <a:off x="606326" y="767809"/>
            <a:ext cx="8217098"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Special Collections and University Archives, University of Oregon</a:t>
            </a:r>
          </a:p>
          <a:p>
            <a:r>
              <a:rPr lang="en-US" sz="1200" dirty="0"/>
              <a:t>For information about reproduction and use of copyrighted works, please contact SCUA at </a:t>
            </a:r>
            <a:r>
              <a:rPr lang="en-US" sz="1200" dirty="0">
                <a:hlinkClick r:id="rId2"/>
              </a:rPr>
              <a:t>spcarref@uoregon.edu</a:t>
            </a:r>
            <a:endParaRPr lang="en-US" sz="1200" dirty="0"/>
          </a:p>
          <a:p>
            <a:endParaRPr lang="en-US" sz="1000" dirty="0"/>
          </a:p>
          <a:p>
            <a:r>
              <a:rPr lang="en-US" sz="1000" dirty="0"/>
              <a:t>Works In Copyright</a:t>
            </a:r>
          </a:p>
          <a:p>
            <a:r>
              <a:rPr lang="en-US" sz="1000" dirty="0"/>
              <a:t>(17) </a:t>
            </a:r>
            <a:r>
              <a:rPr lang="en-US" sz="1000" dirty="0" err="1"/>
              <a:t>Leodegarlo</a:t>
            </a:r>
            <a:r>
              <a:rPr lang="en-US" sz="1000" dirty="0"/>
              <a:t> Vallejo Marching in Protest at the State Capitol in Salem Oregon</a:t>
            </a:r>
          </a:p>
          <a:p>
            <a:endParaRPr lang="en-US" sz="1000" dirty="0"/>
          </a:p>
          <a:p>
            <a:r>
              <a:rPr lang="en-US" sz="1000" dirty="0"/>
              <a:t>Copyright Unknown</a:t>
            </a:r>
          </a:p>
          <a:p>
            <a:r>
              <a:rPr lang="en-US" sz="1000" dirty="0"/>
              <a:t>(5) PH014_90-19 Gertrude Bass Warner photographs</a:t>
            </a:r>
          </a:p>
          <a:p>
            <a:endParaRPr lang="en-US" dirty="0"/>
          </a:p>
          <a:p>
            <a:r>
              <a:rPr lang="en-US" b="1" dirty="0"/>
              <a:t>Oregon State University Archives, Oregon State University</a:t>
            </a:r>
          </a:p>
          <a:p>
            <a:r>
              <a:rPr lang="en-US" sz="1200" dirty="0"/>
              <a:t>For information about reproduction and use of copyrighted works, please email </a:t>
            </a:r>
            <a:r>
              <a:rPr lang="en-US" sz="1200" dirty="0">
                <a:hlinkClick r:id="rId3"/>
              </a:rPr>
              <a:t>scarc@oregonstate.edu</a:t>
            </a:r>
            <a:endParaRPr lang="en-US" sz="1200" dirty="0"/>
          </a:p>
          <a:p>
            <a:endParaRPr lang="en-US" sz="1000" dirty="0"/>
          </a:p>
          <a:p>
            <a:r>
              <a:rPr lang="en-US" sz="1000" dirty="0"/>
              <a:t>Works in Copyright</a:t>
            </a:r>
          </a:p>
          <a:p>
            <a:r>
              <a:rPr lang="en-US" sz="1000" dirty="0"/>
              <a:t>(14) Workers playing guitars</a:t>
            </a:r>
          </a:p>
          <a:p>
            <a:r>
              <a:rPr lang="en-US" sz="1000" dirty="0"/>
              <a:t>(14) New arrivals, Hood River</a:t>
            </a:r>
          </a:p>
          <a:p>
            <a:r>
              <a:rPr lang="en-US" sz="1000" dirty="0"/>
              <a:t>(14) Mexican farm workers pose in camp, Hood River</a:t>
            </a:r>
          </a:p>
          <a:p>
            <a:endParaRPr lang="en-US" sz="1000" dirty="0"/>
          </a:p>
          <a:p>
            <a:endParaRPr lang="en-US" sz="1000" dirty="0"/>
          </a:p>
        </p:txBody>
      </p:sp>
    </p:spTree>
    <p:extLst>
      <p:ext uri="{BB962C8B-B14F-4D97-AF65-F5344CB8AC3E}">
        <p14:creationId xmlns:p14="http://schemas.microsoft.com/office/powerpoint/2010/main" val="33933827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45DC7-D8B8-4223-A7DB-CD30A7B2724E}"/>
              </a:ext>
            </a:extLst>
          </p:cNvPr>
          <p:cNvSpPr>
            <a:spLocks noGrp="1"/>
          </p:cNvSpPr>
          <p:nvPr>
            <p:ph type="title"/>
          </p:nvPr>
        </p:nvSpPr>
        <p:spPr/>
        <p:txBody>
          <a:bodyPr/>
          <a:lstStyle/>
          <a:p>
            <a:r>
              <a:rPr lang="en-US" sz="2400" dirty="0">
                <a:latin typeface="Arial"/>
              </a:rPr>
              <a:t>Rights, continued</a:t>
            </a:r>
          </a:p>
        </p:txBody>
      </p:sp>
      <p:sp>
        <p:nvSpPr>
          <p:cNvPr id="3" name="Text Placeholder 2">
            <a:extLst>
              <a:ext uri="{FF2B5EF4-FFF2-40B4-BE49-F238E27FC236}">
                <a16:creationId xmlns:a16="http://schemas.microsoft.com/office/drawing/2014/main" id="{5E8A0BFB-2715-4483-B1C4-C1318CB961FC}"/>
              </a:ext>
            </a:extLst>
          </p:cNvPr>
          <p:cNvSpPr>
            <a:spLocks noGrp="1"/>
          </p:cNvSpPr>
          <p:nvPr>
            <p:ph type="body" idx="1"/>
          </p:nvPr>
        </p:nvSpPr>
        <p:spPr/>
        <p:txBody>
          <a:bodyPr/>
          <a:lstStyle/>
          <a:p>
            <a:pPr marL="0" indent="0">
              <a:lnSpc>
                <a:spcPct val="100000"/>
              </a:lnSpc>
              <a:spcBef>
                <a:spcPts val="0"/>
              </a:spcBef>
              <a:buNone/>
            </a:pPr>
            <a:r>
              <a:rPr lang="en-US" sz="1400" b="1" dirty="0">
                <a:latin typeface="Arial"/>
              </a:rPr>
              <a:t>Jordan Schnitzer Museum of Art, University of Oregon</a:t>
            </a:r>
            <a:endParaRPr lang="en-US" sz="1400">
              <a:latin typeface="Arial"/>
            </a:endParaRPr>
          </a:p>
          <a:p>
            <a:pPr marL="0" indent="0">
              <a:lnSpc>
                <a:spcPct val="100000"/>
              </a:lnSpc>
              <a:spcBef>
                <a:spcPts val="0"/>
              </a:spcBef>
              <a:buNone/>
            </a:pPr>
            <a:r>
              <a:rPr lang="en-US" sz="1200" dirty="0">
                <a:latin typeface="Arial"/>
              </a:rPr>
              <a:t>For information about reproduction and use of copyrighted works, please email </a:t>
            </a:r>
            <a:r>
              <a:rPr lang="en-US" sz="1200" dirty="0">
                <a:latin typeface="Arial"/>
                <a:hlinkClick r:id="rId2"/>
              </a:rPr>
              <a:t>jsmith3@uoregon.edu</a:t>
            </a:r>
            <a:endParaRPr lang="en-US" sz="1200">
              <a:latin typeface="Arial"/>
            </a:endParaRPr>
          </a:p>
          <a:p>
            <a:pPr marL="0" indent="0">
              <a:lnSpc>
                <a:spcPct val="100000"/>
              </a:lnSpc>
              <a:spcBef>
                <a:spcPts val="0"/>
              </a:spcBef>
              <a:buNone/>
            </a:pPr>
            <a:endParaRPr lang="en-US" dirty="0">
              <a:latin typeface="Arial"/>
            </a:endParaRPr>
          </a:p>
          <a:p>
            <a:pPr marL="0" indent="0">
              <a:lnSpc>
                <a:spcPct val="100000"/>
              </a:lnSpc>
              <a:spcBef>
                <a:spcPts val="0"/>
              </a:spcBef>
              <a:buNone/>
            </a:pPr>
            <a:r>
              <a:rPr lang="en-US" sz="1000" dirty="0">
                <a:latin typeface="Arial"/>
              </a:rPr>
              <a:t>Works In Copyright</a:t>
            </a:r>
          </a:p>
          <a:p>
            <a:pPr marL="0" indent="0">
              <a:lnSpc>
                <a:spcPct val="107000"/>
              </a:lnSpc>
              <a:spcBef>
                <a:spcPts val="0"/>
              </a:spcBef>
              <a:buNone/>
            </a:pPr>
            <a:r>
              <a:rPr lang="en-US" sz="1000" dirty="0">
                <a:latin typeface="Arial"/>
              </a:rPr>
              <a:t>(9) Morris Graves [</a:t>
            </a:r>
            <a:r>
              <a:rPr lang="en-US" sz="1000" b="1" dirty="0">
                <a:latin typeface="Arial"/>
              </a:rPr>
              <a:t>Journey III</a:t>
            </a:r>
            <a:r>
              <a:rPr lang="en-US" sz="1000" dirty="0">
                <a:latin typeface="Arial"/>
              </a:rPr>
              <a:t>, circa 1943]</a:t>
            </a:r>
          </a:p>
          <a:p>
            <a:pPr marL="0" indent="0">
              <a:lnSpc>
                <a:spcPct val="107000"/>
              </a:lnSpc>
              <a:spcBef>
                <a:spcPts val="0"/>
              </a:spcBef>
              <a:buNone/>
            </a:pPr>
            <a:r>
              <a:rPr lang="en-US" sz="1000" dirty="0">
                <a:latin typeface="Arial"/>
              </a:rPr>
              <a:t>(12) Rick Bartow, [</a:t>
            </a:r>
            <a:r>
              <a:rPr lang="en-US" sz="1000" b="1" dirty="0">
                <a:latin typeface="Arial"/>
              </a:rPr>
              <a:t>Mad River Johnny VII</a:t>
            </a:r>
            <a:r>
              <a:rPr lang="en-US" sz="1000" dirty="0">
                <a:latin typeface="Arial"/>
              </a:rPr>
              <a:t>, 2015]</a:t>
            </a:r>
          </a:p>
          <a:p>
            <a:pPr marL="0" indent="0">
              <a:lnSpc>
                <a:spcPct val="107000"/>
              </a:lnSpc>
              <a:spcBef>
                <a:spcPts val="0"/>
              </a:spcBef>
              <a:buNone/>
            </a:pPr>
            <a:r>
              <a:rPr lang="en-US" sz="1000" dirty="0">
                <a:latin typeface="Arial"/>
              </a:rPr>
              <a:t>(12) Brian Lanker, [</a:t>
            </a:r>
            <a:r>
              <a:rPr lang="en-US" sz="1000" b="1" dirty="0">
                <a:latin typeface="Arial"/>
              </a:rPr>
              <a:t>Toni Morrison</a:t>
            </a:r>
            <a:r>
              <a:rPr lang="en-US" sz="1000" dirty="0">
                <a:latin typeface="Arial"/>
              </a:rPr>
              <a:t>, ca. 1986-7; printed, ca. 1989]</a:t>
            </a:r>
          </a:p>
          <a:p>
            <a:pPr marL="0" indent="0">
              <a:lnSpc>
                <a:spcPct val="107000"/>
              </a:lnSpc>
              <a:spcBef>
                <a:spcPts val="0"/>
              </a:spcBef>
              <a:buNone/>
            </a:pPr>
            <a:r>
              <a:rPr lang="en-US" sz="1000" dirty="0">
                <a:latin typeface="Arial"/>
              </a:rPr>
              <a:t>(12) AMANO Kunihiro, [</a:t>
            </a:r>
            <a:r>
              <a:rPr lang="en-US" sz="1000" b="1" dirty="0">
                <a:latin typeface="Arial"/>
              </a:rPr>
              <a:t>Imagination 39</a:t>
            </a:r>
            <a:r>
              <a:rPr lang="en-US" sz="1000" dirty="0">
                <a:latin typeface="Arial"/>
              </a:rPr>
              <a:t>, 1972]</a:t>
            </a:r>
          </a:p>
          <a:p>
            <a:pPr marL="0" indent="0">
              <a:lnSpc>
                <a:spcPct val="107000"/>
              </a:lnSpc>
              <a:spcBef>
                <a:spcPts val="0"/>
              </a:spcBef>
              <a:buNone/>
            </a:pPr>
            <a:r>
              <a:rPr lang="en-US" sz="1000" dirty="0">
                <a:latin typeface="Arial"/>
              </a:rPr>
              <a:t>(15) </a:t>
            </a:r>
            <a:r>
              <a:rPr lang="en-US" sz="1000" dirty="0">
                <a:latin typeface="Arial"/>
                <a:cs typeface="Arial"/>
              </a:rPr>
              <a:t>Emilio Sánchez, [</a:t>
            </a:r>
            <a:r>
              <a:rPr lang="en-US" sz="1000" b="1" dirty="0">
                <a:latin typeface="Arial"/>
                <a:cs typeface="Arial"/>
              </a:rPr>
              <a:t>Casita al Mar</a:t>
            </a:r>
            <a:r>
              <a:rPr lang="en-US" sz="1000" dirty="0">
                <a:latin typeface="Arial"/>
                <a:cs typeface="Arial"/>
              </a:rPr>
              <a:t>, 1974]</a:t>
            </a:r>
            <a:endParaRPr lang="en-US" sz="1000">
              <a:latin typeface="Arial"/>
              <a:cs typeface="Arial"/>
            </a:endParaRPr>
          </a:p>
          <a:p>
            <a:pPr marL="0" indent="0">
              <a:lnSpc>
                <a:spcPct val="107000"/>
              </a:lnSpc>
              <a:spcBef>
                <a:spcPts val="0"/>
              </a:spcBef>
              <a:buNone/>
            </a:pPr>
            <a:r>
              <a:rPr lang="en-US" sz="1000">
                <a:latin typeface="Arial"/>
                <a:cs typeface="Arial"/>
              </a:rPr>
              <a:t>(16) Ester Hernández, [</a:t>
            </a:r>
            <a:r>
              <a:rPr lang="en-US" sz="1000" b="1">
                <a:latin typeface="Arial"/>
                <a:cs typeface="Arial"/>
              </a:rPr>
              <a:t>Sun Mad</a:t>
            </a:r>
            <a:r>
              <a:rPr lang="en-US" sz="1000" dirty="0">
                <a:latin typeface="Arial"/>
                <a:cs typeface="Arial"/>
              </a:rPr>
              <a:t>, 1982]</a:t>
            </a:r>
            <a:endParaRPr lang="en-US" sz="1000">
              <a:latin typeface="Arial"/>
              <a:cs typeface="Arial"/>
            </a:endParaRPr>
          </a:p>
          <a:p>
            <a:pPr marL="0" indent="0">
              <a:lnSpc>
                <a:spcPct val="107000"/>
              </a:lnSpc>
              <a:spcBef>
                <a:spcPts val="0"/>
              </a:spcBef>
              <a:buNone/>
            </a:pPr>
            <a:endParaRPr lang="en-US" sz="1000" dirty="0">
              <a:latin typeface="Arial"/>
              <a:cs typeface="Arial"/>
            </a:endParaRPr>
          </a:p>
          <a:p>
            <a:pPr marL="0" indent="0">
              <a:lnSpc>
                <a:spcPct val="107000"/>
              </a:lnSpc>
              <a:spcBef>
                <a:spcPts val="0"/>
              </a:spcBef>
              <a:buNone/>
            </a:pPr>
            <a:endParaRPr lang="en-US" sz="1000" dirty="0">
              <a:latin typeface="Arial"/>
              <a:cs typeface="Arial"/>
            </a:endParaRPr>
          </a:p>
          <a:p>
            <a:pPr marL="0" indent="0">
              <a:lnSpc>
                <a:spcPct val="107000"/>
              </a:lnSpc>
              <a:spcBef>
                <a:spcPts val="0"/>
              </a:spcBef>
              <a:buNone/>
            </a:pPr>
            <a:endParaRPr lang="en-US" sz="1000" dirty="0">
              <a:latin typeface="Arial"/>
              <a:cs typeface="Arial"/>
            </a:endParaRPr>
          </a:p>
          <a:p>
            <a:pPr marL="0" indent="0">
              <a:lnSpc>
                <a:spcPct val="107000"/>
              </a:lnSpc>
              <a:spcBef>
                <a:spcPts val="0"/>
              </a:spcBef>
              <a:buNone/>
            </a:pPr>
            <a:endParaRPr lang="en-US" sz="1000" dirty="0">
              <a:latin typeface="Arial"/>
            </a:endParaRPr>
          </a:p>
          <a:p>
            <a:pPr marL="101600" indent="0">
              <a:buNone/>
            </a:pPr>
            <a:endParaRPr lang="en-US" dirty="0">
              <a:latin typeface="Arial"/>
            </a:endParaRPr>
          </a:p>
        </p:txBody>
      </p:sp>
      <p:sp>
        <p:nvSpPr>
          <p:cNvPr id="4" name="Slide Number Placeholder 3">
            <a:extLst>
              <a:ext uri="{FF2B5EF4-FFF2-40B4-BE49-F238E27FC236}">
                <a16:creationId xmlns:a16="http://schemas.microsoft.com/office/drawing/2014/main" id="{8539B98E-1E6F-4258-8B75-7E45BA3D8FBD}"/>
              </a:ext>
            </a:extLst>
          </p:cNvPr>
          <p:cNvSpPr>
            <a:spLocks noGrp="1"/>
          </p:cNvSpPr>
          <p:nvPr>
            <p:ph type="sldNum" idx="12"/>
          </p:nvPr>
        </p:nvSpPr>
        <p:spPr/>
        <p:txBody>
          <a:bodyPr/>
          <a:lstStyle/>
          <a:p>
            <a:fld id="{00000000-1234-1234-1234-123412341234}" type="slidenum">
              <a:rPr lang="en" smtClean="0"/>
              <a:pPr/>
              <a:t>27</a:t>
            </a:fld>
            <a:endParaRPr lang="en" dirty="0"/>
          </a:p>
        </p:txBody>
      </p:sp>
    </p:spTree>
    <p:extLst>
      <p:ext uri="{BB962C8B-B14F-4D97-AF65-F5344CB8AC3E}">
        <p14:creationId xmlns:p14="http://schemas.microsoft.com/office/powerpoint/2010/main" val="32568547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20" name="Google Shape;320;p13"/>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28</a:t>
            </a:fld>
            <a:endParaRPr dirty="0"/>
          </a:p>
        </p:txBody>
      </p:sp>
      <p:pic>
        <p:nvPicPr>
          <p:cNvPr id="3" name="Picture 2">
            <a:extLst>
              <a:ext uri="{FF2B5EF4-FFF2-40B4-BE49-F238E27FC236}">
                <a16:creationId xmlns:a16="http://schemas.microsoft.com/office/drawing/2014/main" id="{9518E10A-D9AB-334B-8A34-7BB385ADEAE3}"/>
              </a:ext>
            </a:extLst>
          </p:cNvPr>
          <p:cNvPicPr>
            <a:picLocks noChangeAspect="1"/>
          </p:cNvPicPr>
          <p:nvPr/>
        </p:nvPicPr>
        <p:blipFill>
          <a:blip r:embed="rId3"/>
          <a:stretch>
            <a:fillRect/>
          </a:stretch>
        </p:blipFill>
        <p:spPr>
          <a:xfrm>
            <a:off x="5408908" y="4687581"/>
            <a:ext cx="3148201" cy="314329"/>
          </a:xfrm>
          <a:prstGeom prst="rect">
            <a:avLst/>
          </a:prstGeom>
        </p:spPr>
      </p:pic>
      <p:sp>
        <p:nvSpPr>
          <p:cNvPr id="5" name="Rectangle 4">
            <a:extLst>
              <a:ext uri="{FF2B5EF4-FFF2-40B4-BE49-F238E27FC236}">
                <a16:creationId xmlns:a16="http://schemas.microsoft.com/office/drawing/2014/main" id="{882839BA-A468-3848-B44A-A2D3F0870872}"/>
              </a:ext>
            </a:extLst>
          </p:cNvPr>
          <p:cNvSpPr/>
          <p:nvPr/>
        </p:nvSpPr>
        <p:spPr>
          <a:xfrm>
            <a:off x="279421" y="657239"/>
            <a:ext cx="1603324" cy="461665"/>
          </a:xfrm>
          <a:prstGeom prst="rect">
            <a:avLst/>
          </a:prstGeom>
        </p:spPr>
        <p:txBody>
          <a:bodyPr wrap="none">
            <a:spAutoFit/>
          </a:bodyPr>
          <a:lstStyle/>
          <a:p>
            <a:r>
              <a:rPr lang="en-US" sz="2400" b="1" dirty="0">
                <a:latin typeface="+mj-lt"/>
              </a:rPr>
              <a:t>Sponsors</a:t>
            </a:r>
          </a:p>
        </p:txBody>
      </p:sp>
      <p:sp>
        <p:nvSpPr>
          <p:cNvPr id="6" name="TextBox 5">
            <a:extLst>
              <a:ext uri="{FF2B5EF4-FFF2-40B4-BE49-F238E27FC236}">
                <a16:creationId xmlns:a16="http://schemas.microsoft.com/office/drawing/2014/main" id="{E8D37F4F-4314-0046-96EA-A7DFA5238589}"/>
              </a:ext>
            </a:extLst>
          </p:cNvPr>
          <p:cNvSpPr txBox="1"/>
          <p:nvPr/>
        </p:nvSpPr>
        <p:spPr>
          <a:xfrm>
            <a:off x="279421" y="1131234"/>
            <a:ext cx="5794120" cy="670825"/>
          </a:xfrm>
          <a:prstGeom prst="rect">
            <a:avLst/>
          </a:prstGeom>
          <a:noFill/>
        </p:spPr>
        <p:txBody>
          <a:bodyPr wrap="square" rtlCol="0">
            <a:spAutoFit/>
          </a:bodyPr>
          <a:lstStyle/>
          <a:p>
            <a:pPr>
              <a:lnSpc>
                <a:spcPct val="107000"/>
              </a:lnSpc>
            </a:pPr>
            <a:r>
              <a:rPr lang="en-US" sz="1200" dirty="0">
                <a:latin typeface="+mj-lt"/>
              </a:rPr>
              <a:t>The Uniting Collections curriculum is the result of a collaboration between the </a:t>
            </a:r>
            <a:r>
              <a:rPr lang="en-US" sz="1200" u="sng" dirty="0">
                <a:latin typeface="+mj-lt"/>
                <a:hlinkClick r:id="rId4"/>
              </a:rPr>
              <a:t>University of Oregon Libraries</a:t>
            </a:r>
            <a:r>
              <a:rPr lang="en-US" sz="1200" dirty="0">
                <a:latin typeface="+mj-lt"/>
              </a:rPr>
              <a:t> and the </a:t>
            </a:r>
            <a:r>
              <a:rPr lang="en-US" sz="1200" u="sng" dirty="0">
                <a:latin typeface="+mj-lt"/>
                <a:hlinkClick r:id="rId5"/>
              </a:rPr>
              <a:t>Jordan Schnitzer Museum of Art</a:t>
            </a:r>
            <a:r>
              <a:rPr lang="en-US" sz="1200" dirty="0">
                <a:latin typeface="+mj-lt"/>
              </a:rPr>
              <a:t>, with support from </a:t>
            </a:r>
            <a:r>
              <a:rPr lang="en-US" sz="1200" u="sng" dirty="0">
                <a:latin typeface="+mj-lt"/>
                <a:hlinkClick r:id="rId6"/>
              </a:rPr>
              <a:t>The Andrew W. Mellon Foundation</a:t>
            </a:r>
            <a:r>
              <a:rPr lang="en-US" sz="1200" dirty="0">
                <a:latin typeface="+mj-lt"/>
              </a:rPr>
              <a:t>.</a:t>
            </a:r>
          </a:p>
        </p:txBody>
      </p:sp>
      <p:sp>
        <p:nvSpPr>
          <p:cNvPr id="11" name="Rectangle 10">
            <a:extLst>
              <a:ext uri="{FF2B5EF4-FFF2-40B4-BE49-F238E27FC236}">
                <a16:creationId xmlns:a16="http://schemas.microsoft.com/office/drawing/2014/main" id="{0DB31F3C-4BD7-E843-AE2C-5203D472E910}"/>
              </a:ext>
            </a:extLst>
          </p:cNvPr>
          <p:cNvSpPr/>
          <p:nvPr/>
        </p:nvSpPr>
        <p:spPr>
          <a:xfrm>
            <a:off x="332584" y="2195570"/>
            <a:ext cx="1619354" cy="461665"/>
          </a:xfrm>
          <a:prstGeom prst="rect">
            <a:avLst/>
          </a:prstGeom>
        </p:spPr>
        <p:txBody>
          <a:bodyPr wrap="none">
            <a:spAutoFit/>
          </a:bodyPr>
          <a:lstStyle/>
          <a:p>
            <a:r>
              <a:rPr lang="en-US" sz="2400" b="1" dirty="0">
                <a:latin typeface="+mj-lt"/>
              </a:rPr>
              <a:t>Licensing</a:t>
            </a:r>
          </a:p>
        </p:txBody>
      </p:sp>
      <p:pic>
        <p:nvPicPr>
          <p:cNvPr id="15" name="Picture 14">
            <a:extLst>
              <a:ext uri="{FF2B5EF4-FFF2-40B4-BE49-F238E27FC236}">
                <a16:creationId xmlns:a16="http://schemas.microsoft.com/office/drawing/2014/main" id="{037D2191-8C4D-A744-86E5-0615A6060332}"/>
              </a:ext>
            </a:extLst>
          </p:cNvPr>
          <p:cNvPicPr>
            <a:picLocks noChangeAspect="1"/>
          </p:cNvPicPr>
          <p:nvPr/>
        </p:nvPicPr>
        <p:blipFill>
          <a:blip r:embed="rId7"/>
          <a:stretch>
            <a:fillRect/>
          </a:stretch>
        </p:blipFill>
        <p:spPr>
          <a:xfrm>
            <a:off x="332584" y="2571939"/>
            <a:ext cx="1379979" cy="286093"/>
          </a:xfrm>
          <a:prstGeom prst="rect">
            <a:avLst/>
          </a:prstGeom>
        </p:spPr>
      </p:pic>
      <p:sp>
        <p:nvSpPr>
          <p:cNvPr id="9" name="TextBox 8">
            <a:extLst>
              <a:ext uri="{FF2B5EF4-FFF2-40B4-BE49-F238E27FC236}">
                <a16:creationId xmlns:a16="http://schemas.microsoft.com/office/drawing/2014/main" id="{F4E4E870-A134-F347-9DF9-DD1930480440}"/>
              </a:ext>
            </a:extLst>
          </p:cNvPr>
          <p:cNvSpPr txBox="1"/>
          <p:nvPr/>
        </p:nvSpPr>
        <p:spPr>
          <a:xfrm>
            <a:off x="332583" y="2841359"/>
            <a:ext cx="8224525" cy="1461362"/>
          </a:xfrm>
          <a:prstGeom prst="rect">
            <a:avLst/>
          </a:prstGeom>
          <a:noFill/>
        </p:spPr>
        <p:txBody>
          <a:bodyPr wrap="square" lIns="91440" tIns="45720" rIns="91440" bIns="45720" rtlCol="0" anchor="t">
            <a:spAutoFit/>
          </a:bodyPr>
          <a:lstStyle/>
          <a:p>
            <a:pPr>
              <a:lnSpc>
                <a:spcPct val="107000"/>
              </a:lnSpc>
            </a:pPr>
            <a:r>
              <a:rPr lang="en-US" sz="1200" dirty="0">
                <a:latin typeface="+mj-lt"/>
              </a:rPr>
              <a:t>This work is licensed under a </a:t>
            </a:r>
            <a:r>
              <a:rPr lang="en-US" sz="1200" u="sng" dirty="0">
                <a:latin typeface="+mj-lt"/>
                <a:hlinkClick r:id="rId8"/>
              </a:rPr>
              <a:t>Creative Commons Attribution-NonCommercial-Sharealike 4.0 International License</a:t>
            </a:r>
            <a:r>
              <a:rPr lang="en-US" sz="1200" dirty="0">
                <a:latin typeface="+mj-lt"/>
              </a:rPr>
              <a:t> to Daphne Gallagher and the University of Oregon, 2020.</a:t>
            </a:r>
          </a:p>
          <a:p>
            <a:pPr>
              <a:lnSpc>
                <a:spcPct val="107000"/>
              </a:lnSpc>
            </a:pPr>
            <a:r>
              <a:rPr lang="en-US" sz="1200" dirty="0">
                <a:latin typeface="+mj-lt"/>
              </a:rPr>
              <a:t>This work may be adapted and reused by educators in schools, museums, libraries, or any other non-profit context. You are encouraged to adapt the content to your institution. If you have any questions about your use of this resource, please contact Daphne Gallagher (</a:t>
            </a:r>
            <a:r>
              <a:rPr lang="en-US" sz="1200" dirty="0">
                <a:latin typeface="+mj-lt"/>
                <a:hlinkClick r:id="rId9"/>
              </a:rPr>
              <a:t>daphne@uoregon.edu</a:t>
            </a:r>
            <a:r>
              <a:rPr lang="en-US" sz="1200" dirty="0">
                <a:latin typeface="+mj-lt"/>
              </a:rPr>
              <a:t>)</a:t>
            </a:r>
          </a:p>
          <a:p>
            <a:pPr>
              <a:lnSpc>
                <a:spcPct val="107000"/>
              </a:lnSpc>
            </a:pPr>
            <a:r>
              <a:rPr lang="en-US" sz="1200" dirty="0"/>
              <a:t>Individual works included in the PowerPoint may be under copyright or separate license. Please refer to the Rights slide(s) for more information. </a:t>
            </a:r>
            <a:endParaRPr lang="en-US" dirty="0"/>
          </a:p>
        </p:txBody>
      </p:sp>
    </p:spTree>
    <p:extLst>
      <p:ext uri="{BB962C8B-B14F-4D97-AF65-F5344CB8AC3E}">
        <p14:creationId xmlns:p14="http://schemas.microsoft.com/office/powerpoint/2010/main" val="39032256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8" name="Google Shape;328;p14"/>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3</a:t>
            </a:fld>
            <a:endParaRPr dirty="0"/>
          </a:p>
        </p:txBody>
      </p:sp>
      <p:sp>
        <p:nvSpPr>
          <p:cNvPr id="3" name="Rectangle 2">
            <a:extLst>
              <a:ext uri="{FF2B5EF4-FFF2-40B4-BE49-F238E27FC236}">
                <a16:creationId xmlns:a16="http://schemas.microsoft.com/office/drawing/2014/main" id="{A9162114-878C-4E45-81A4-597FF634FF08}"/>
              </a:ext>
            </a:extLst>
          </p:cNvPr>
          <p:cNvSpPr/>
          <p:nvPr/>
        </p:nvSpPr>
        <p:spPr>
          <a:xfrm>
            <a:off x="1919397" y="1423365"/>
            <a:ext cx="5305206" cy="1015663"/>
          </a:xfrm>
          <a:prstGeom prst="rect">
            <a:avLst/>
          </a:prstGeom>
        </p:spPr>
        <p:txBody>
          <a:bodyPr wrap="square">
            <a:spAutoFit/>
          </a:bodyPr>
          <a:lstStyle/>
          <a:p>
            <a:r>
              <a:rPr lang="en-US" sz="2400" b="1" dirty="0"/>
              <a:t>Group Brainstorm</a:t>
            </a:r>
          </a:p>
          <a:p>
            <a:r>
              <a:rPr lang="en-US" sz="1800" dirty="0"/>
              <a:t>Why do museums and special collections need to be selective in what they choose to collect?</a:t>
            </a:r>
          </a:p>
        </p:txBody>
      </p:sp>
    </p:spTree>
    <p:extLst>
      <p:ext uri="{BB962C8B-B14F-4D97-AF65-F5344CB8AC3E}">
        <p14:creationId xmlns:p14="http://schemas.microsoft.com/office/powerpoint/2010/main" val="23108076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3FEEBC-E051-524B-99C8-B5498F401C6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4</a:t>
            </a:fld>
            <a:endParaRPr lang="en" dirty="0"/>
          </a:p>
        </p:txBody>
      </p:sp>
      <p:sp>
        <p:nvSpPr>
          <p:cNvPr id="6" name="Rectangle 5">
            <a:extLst>
              <a:ext uri="{FF2B5EF4-FFF2-40B4-BE49-F238E27FC236}">
                <a16:creationId xmlns:a16="http://schemas.microsoft.com/office/drawing/2014/main" id="{DD9A2CD9-4124-5645-8AD3-0629D3F19A42}"/>
              </a:ext>
            </a:extLst>
          </p:cNvPr>
          <p:cNvSpPr/>
          <p:nvPr/>
        </p:nvSpPr>
        <p:spPr>
          <a:xfrm>
            <a:off x="1596629" y="1605857"/>
            <a:ext cx="7547371" cy="1569660"/>
          </a:xfrm>
          <a:prstGeom prst="rect">
            <a:avLst/>
          </a:prstGeom>
        </p:spPr>
        <p:txBody>
          <a:bodyPr wrap="square">
            <a:spAutoFit/>
          </a:bodyPr>
          <a:lstStyle/>
          <a:p>
            <a:r>
              <a:rPr lang="en" sz="4800" b="1" dirty="0">
                <a:latin typeface="Poppins" pitchFamily="2" charset="77"/>
                <a:cs typeface="Poppins" pitchFamily="2" charset="77"/>
              </a:rPr>
              <a:t>HISTORY SHAPES COLLECTIONS</a:t>
            </a:r>
            <a:endParaRPr lang="en-US" sz="4800" b="1" dirty="0">
              <a:latin typeface="Poppins" pitchFamily="2" charset="77"/>
              <a:cs typeface="Poppins" pitchFamily="2" charset="77"/>
            </a:endParaRPr>
          </a:p>
        </p:txBody>
      </p:sp>
    </p:spTree>
    <p:extLst>
      <p:ext uri="{BB962C8B-B14F-4D97-AF65-F5344CB8AC3E}">
        <p14:creationId xmlns:p14="http://schemas.microsoft.com/office/powerpoint/2010/main" val="3029258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228B1D-C093-DA49-8D0F-8C78FFA40D6A}"/>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5</a:t>
            </a:fld>
            <a:endParaRPr lang="en" dirty="0"/>
          </a:p>
        </p:txBody>
      </p:sp>
      <p:pic>
        <p:nvPicPr>
          <p:cNvPr id="4" name="Picture 3" descr="Hand tinted image. Four people identified as Gertrude Bass Warner, Murray Warner, Sam Warner, and Mrs. Epperley pose next to an outdoor sculpture. This structure may be a shrine. It is composed of multiple tiers and is supported by a decorative stone base with steps. Two women (Warner is on the left, Epperley on the right) are seated on these steps, dressed in long sleeved blouses and long skirts. Sam Warner leans on the stone base and is dressed in a long sleeved shirt, belt, trousers, and shoes. On the left of the image, Murray Warner holds a hat and is dressed in a long sleeved button-up shirt and trousers. In front of the group is a wooden trough. On top of this wooden structure sits a hat with a wide brim. The ground is covered with flat rectangular rocks pieced together like brickwork. A low wooden fence, trees, and two pieces of wood are visible on the far left side of the image. A tall wooden fence and the tied roof of a dwelling is visible in the background.">
            <a:extLst>
              <a:ext uri="{FF2B5EF4-FFF2-40B4-BE49-F238E27FC236}">
                <a16:creationId xmlns:a16="http://schemas.microsoft.com/office/drawing/2014/main" id="{195C49F5-97E7-204A-9EF5-E425DB221300}"/>
              </a:ext>
            </a:extLst>
          </p:cNvPr>
          <p:cNvPicPr>
            <a:picLocks noChangeAspect="1"/>
          </p:cNvPicPr>
          <p:nvPr/>
        </p:nvPicPr>
        <p:blipFill>
          <a:blip r:embed="rId2"/>
          <a:stretch>
            <a:fillRect/>
          </a:stretch>
        </p:blipFill>
        <p:spPr>
          <a:xfrm>
            <a:off x="105759" y="1371222"/>
            <a:ext cx="4413690" cy="3633595"/>
          </a:xfrm>
          <a:prstGeom prst="rect">
            <a:avLst/>
          </a:prstGeom>
          <a:effectLst>
            <a:outerShdw blurRad="127000" dist="38100" dir="2700000" algn="tl" rotWithShape="0">
              <a:prstClr val="black">
                <a:alpha val="40000"/>
              </a:prstClr>
            </a:outerShdw>
          </a:effectLst>
        </p:spPr>
      </p:pic>
      <p:sp>
        <p:nvSpPr>
          <p:cNvPr id="5" name="Rectangle 4">
            <a:extLst>
              <a:ext uri="{FF2B5EF4-FFF2-40B4-BE49-F238E27FC236}">
                <a16:creationId xmlns:a16="http://schemas.microsoft.com/office/drawing/2014/main" id="{7C1C24B5-7641-5640-B2A3-18637493FE23}"/>
              </a:ext>
            </a:extLst>
          </p:cNvPr>
          <p:cNvSpPr/>
          <p:nvPr/>
        </p:nvSpPr>
        <p:spPr>
          <a:xfrm>
            <a:off x="105759" y="367961"/>
            <a:ext cx="6210958" cy="738664"/>
          </a:xfrm>
          <a:prstGeom prst="rect">
            <a:avLst/>
          </a:prstGeom>
        </p:spPr>
        <p:txBody>
          <a:bodyPr wrap="square">
            <a:spAutoFit/>
          </a:bodyPr>
          <a:lstStyle/>
          <a:p>
            <a:r>
              <a:rPr lang="en-US" sz="2400" b="1" dirty="0"/>
              <a:t>University of Oregon Museum of Fine Art</a:t>
            </a:r>
          </a:p>
          <a:p>
            <a:r>
              <a:rPr lang="en-US" sz="1800" dirty="0">
                <a:latin typeface="+mj-lt"/>
              </a:rPr>
              <a:t>Founded 1933</a:t>
            </a:r>
          </a:p>
        </p:txBody>
      </p:sp>
      <p:sp>
        <p:nvSpPr>
          <p:cNvPr id="7" name="TextBox 6">
            <a:extLst>
              <a:ext uri="{FF2B5EF4-FFF2-40B4-BE49-F238E27FC236}">
                <a16:creationId xmlns:a16="http://schemas.microsoft.com/office/drawing/2014/main" id="{DBF50C9C-C23F-E34E-851D-5707A22C6218}"/>
              </a:ext>
            </a:extLst>
          </p:cNvPr>
          <p:cNvSpPr txBox="1"/>
          <p:nvPr/>
        </p:nvSpPr>
        <p:spPr>
          <a:xfrm>
            <a:off x="4519449" y="3839220"/>
            <a:ext cx="3950025" cy="1235338"/>
          </a:xfrm>
          <a:prstGeom prst="rect">
            <a:avLst/>
          </a:prstGeom>
          <a:noFill/>
        </p:spPr>
        <p:txBody>
          <a:bodyPr wrap="square" rtlCol="0">
            <a:spAutoFit/>
          </a:bodyPr>
          <a:lstStyle/>
          <a:p>
            <a:pPr>
              <a:lnSpc>
                <a:spcPct val="107000"/>
              </a:lnSpc>
            </a:pPr>
            <a:r>
              <a:rPr lang="en-US" sz="1600" dirty="0">
                <a:latin typeface="+mj-lt"/>
                <a:ea typeface="Times New Roman" panose="02020603050405020304" pitchFamily="18" charset="0"/>
                <a:cs typeface="Times New Roman" panose="02020603050405020304" pitchFamily="18" charset="0"/>
              </a:rPr>
              <a:t>From left: Murray Warner, Gertrude Bass Warner, Mrs. Epperly, and Sam Warner</a:t>
            </a:r>
            <a:br>
              <a:rPr lang="en-US" dirty="0">
                <a:latin typeface="+mj-lt"/>
                <a:ea typeface="Times New Roman" panose="02020603050405020304" pitchFamily="18" charset="0"/>
                <a:cs typeface="Times New Roman" panose="02020603050405020304" pitchFamily="18" charset="0"/>
              </a:rPr>
            </a:br>
            <a:endParaRPr lang="en-US" dirty="0">
              <a:latin typeface="+mj-lt"/>
              <a:ea typeface="Times New Roman" panose="02020603050405020304" pitchFamily="18" charset="0"/>
              <a:cs typeface="Times New Roman" panose="02020603050405020304" pitchFamily="18" charset="0"/>
            </a:endParaRPr>
          </a:p>
          <a:p>
            <a:pPr>
              <a:lnSpc>
                <a:spcPct val="107000"/>
              </a:lnSpc>
            </a:pPr>
            <a:r>
              <a:rPr lang="en-US" sz="800" dirty="0"/>
              <a:t>PH014_90-19 Gertrude Bass Warner photographs, 1910/1929, </a:t>
            </a:r>
            <a:br>
              <a:rPr lang="en-US" sz="800" dirty="0"/>
            </a:br>
            <a:r>
              <a:rPr lang="en-US" sz="800" dirty="0"/>
              <a:t>Gertrude Bass Warner (1863-1951) photographs, PH014, Special Collections and University Archives, University of Oregon Libraries, Eugene, Oregon.</a:t>
            </a:r>
            <a:endParaRPr lang="en-US" sz="800" dirty="0">
              <a:latin typeface="+mj-lt"/>
            </a:endParaRPr>
          </a:p>
        </p:txBody>
      </p:sp>
    </p:spTree>
    <p:extLst>
      <p:ext uri="{BB962C8B-B14F-4D97-AF65-F5344CB8AC3E}">
        <p14:creationId xmlns:p14="http://schemas.microsoft.com/office/powerpoint/2010/main" val="25863407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9C3C4EC-77DA-6A47-BD9E-D3656C66714E}"/>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6</a:t>
            </a:fld>
            <a:endParaRPr lang="en" dirty="0"/>
          </a:p>
        </p:txBody>
      </p:sp>
      <p:pic>
        <p:nvPicPr>
          <p:cNvPr id="14" name="Picture 17" descr="long-necked yellow vase with blue and white decoration of floral branches with birds sitting on them. The vase rests atop a small wood stand">
            <a:extLst>
              <a:ext uri="{FF2B5EF4-FFF2-40B4-BE49-F238E27FC236}">
                <a16:creationId xmlns:a16="http://schemas.microsoft.com/office/drawing/2014/main" id="{3EB4641F-2B2A-EA42-8B5E-7E639C486C9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10445" t="11392" r="47150" b="6190"/>
          <a:stretch>
            <a:fillRect/>
          </a:stretch>
        </p:blipFill>
        <p:spPr bwMode="auto">
          <a:xfrm>
            <a:off x="155506" y="97365"/>
            <a:ext cx="1801458" cy="2333601"/>
          </a:xfrm>
          <a:prstGeom prst="rect">
            <a:avLst/>
          </a:prstGeom>
          <a:noFill/>
          <a:ln>
            <a:noFill/>
          </a:ln>
          <a:effectLst>
            <a:outerShdw blurRad="1270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14" descr="A multipanel illustration on a cream background with a blue border and vertical writing on the left two panels. The illustration is of a nature scene with sea green and dark blue rocks, greenery and red mushrooms, red-trunked trees with green foliage, and a few waterfalls in the background. Deer are in the foreground and birds are present throughout the trees, A red sun peeks through the clouds in the upper right.  ">
            <a:extLst>
              <a:ext uri="{FF2B5EF4-FFF2-40B4-BE49-F238E27FC236}">
                <a16:creationId xmlns:a16="http://schemas.microsoft.com/office/drawing/2014/main" id="{C6449A59-8655-BF43-A558-3EA31513F13E}"/>
              </a:ext>
            </a:extLst>
          </p:cNvPr>
          <p:cNvPicPr>
            <a:picLocks noChangeAspect="1"/>
          </p:cNvPicPr>
          <p:nvPr/>
        </p:nvPicPr>
        <p:blipFill>
          <a:blip r:embed="rId3"/>
          <a:stretch>
            <a:fillRect/>
          </a:stretch>
        </p:blipFill>
        <p:spPr>
          <a:xfrm>
            <a:off x="155505" y="2568295"/>
            <a:ext cx="6104451" cy="2456131"/>
          </a:xfrm>
          <a:prstGeom prst="rect">
            <a:avLst/>
          </a:prstGeom>
          <a:effectLst>
            <a:outerShdw blurRad="127000" dist="38100" dir="2700000" algn="tl" rotWithShape="0">
              <a:prstClr val="black">
                <a:alpha val="40000"/>
              </a:prstClr>
            </a:outerShdw>
          </a:effectLst>
        </p:spPr>
      </p:pic>
      <p:pic>
        <p:nvPicPr>
          <p:cNvPr id="16" name="Picture 9" descr="drawing of a Japanese street scene at night. A closed food stand and large paper lantern are in the foreground. In the background people walk in a mix of traditional kimonos and mid-century dress. Everyone is wearing coats and hats. There are additional lit buildings, signs, and streetlights in the background. ">
            <a:extLst>
              <a:ext uri="{FF2B5EF4-FFF2-40B4-BE49-F238E27FC236}">
                <a16:creationId xmlns:a16="http://schemas.microsoft.com/office/drawing/2014/main" id="{B5403BAF-6C4C-C74F-ADF7-BD2CDDDE66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6548" t="4512" r="5174" b="3775"/>
          <a:stretch>
            <a:fillRect/>
          </a:stretch>
        </p:blipFill>
        <p:spPr bwMode="auto">
          <a:xfrm>
            <a:off x="2210569" y="97365"/>
            <a:ext cx="1505821" cy="2333601"/>
          </a:xfrm>
          <a:prstGeom prst="rect">
            <a:avLst/>
          </a:prstGeom>
          <a:noFill/>
          <a:ln>
            <a:noFill/>
          </a:ln>
          <a:effectLst>
            <a:outerShdw blurRad="1270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0DEA6692-5606-834B-B485-D6DAA76741E3}"/>
              </a:ext>
            </a:extLst>
          </p:cNvPr>
          <p:cNvSpPr txBox="1"/>
          <p:nvPr/>
        </p:nvSpPr>
        <p:spPr>
          <a:xfrm>
            <a:off x="6341101" y="4157120"/>
            <a:ext cx="2442617" cy="959878"/>
          </a:xfrm>
          <a:prstGeom prst="rect">
            <a:avLst/>
          </a:prstGeom>
          <a:noFill/>
        </p:spPr>
        <p:txBody>
          <a:bodyPr wrap="square" rtlCol="0">
            <a:spAutoFit/>
          </a:bodyPr>
          <a:lstStyle/>
          <a:p>
            <a:pPr>
              <a:lnSpc>
                <a:spcPct val="107000"/>
              </a:lnSpc>
            </a:pPr>
            <a:r>
              <a:rPr lang="en-US" sz="1800" dirty="0">
                <a:latin typeface="+mj-lt"/>
                <a:ea typeface="Times New Roman" panose="02020603050405020304" pitchFamily="18" charset="0"/>
                <a:cs typeface="Times New Roman" panose="02020603050405020304" pitchFamily="18" charset="0"/>
              </a:rPr>
              <a:t>Selected Works from the Gertrude Bass Warner Collection</a:t>
            </a:r>
            <a:endParaRPr lang="en-US" sz="1800" dirty="0">
              <a:latin typeface="+mj-lt"/>
            </a:endParaRPr>
          </a:p>
        </p:txBody>
      </p:sp>
      <p:pic>
        <p:nvPicPr>
          <p:cNvPr id="19" name="Picture 13" descr="Embroidered Chinese coat. The body of the coat is blue with golden dragons and decoration. The lower third of the coat has white and light blue stylized waves, among which are many sea creatures. The arms are bands of gold and back. A floral trim in the same blue and gold patter is present on the cuffs. ">
            <a:extLst>
              <a:ext uri="{FF2B5EF4-FFF2-40B4-BE49-F238E27FC236}">
                <a16:creationId xmlns:a16="http://schemas.microsoft.com/office/drawing/2014/main" id="{40F468A8-0F22-E046-9DC8-5D255F40F06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9989" y="97365"/>
            <a:ext cx="3413170" cy="2334549"/>
          </a:xfrm>
          <a:prstGeom prst="rect">
            <a:avLst/>
          </a:prstGeom>
          <a:noFill/>
          <a:ln>
            <a:noFill/>
          </a:ln>
          <a:effectLst>
            <a:outerShdw blurRad="1270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1322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754CB37-E423-7542-8AA5-09F4356E2878}"/>
              </a:ext>
            </a:extLst>
          </p:cNvPr>
          <p:cNvSpPr>
            <a:spLocks noGrp="1"/>
          </p:cNvSpPr>
          <p:nvPr>
            <p:ph type="body" idx="1"/>
          </p:nvPr>
        </p:nvSpPr>
        <p:spPr/>
        <p:txBody>
          <a:bodyPr/>
          <a:lstStyle/>
          <a:p>
            <a:endParaRPr lang="en-US" dirty="0"/>
          </a:p>
        </p:txBody>
      </p:sp>
      <p:sp>
        <p:nvSpPr>
          <p:cNvPr id="3" name="Slide Number Placeholder 2">
            <a:extLst>
              <a:ext uri="{FF2B5EF4-FFF2-40B4-BE49-F238E27FC236}">
                <a16:creationId xmlns:a16="http://schemas.microsoft.com/office/drawing/2014/main" id="{7846D8E5-2A14-464D-AE5D-E3CE49F2ACEF}"/>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7</a:t>
            </a:fld>
            <a:endParaRPr lang="en" dirty="0"/>
          </a:p>
        </p:txBody>
      </p:sp>
      <p:pic>
        <p:nvPicPr>
          <p:cNvPr id="7" name="Picture 6" descr="The Following is a Copy of the Deed of Gift of the Murray Warner Collection of the Museum of Art&#10;BY THE GRACE OF GOD, in the name of brotherly love, enlightenment and education,&#10;this Deed of Gift is made in the year of our Lord Nineteen Hundred and Twenty-eight.&#10;WITNESSETH &#10;THAT I, Gertrude Bass Warner, do hereby present a certain collection of Oriental Art&#10;consisting of paintings, prints, embroideries, tapestries, brocades, bronze, brass, statuary, porcelain, pottery, lacquer, jade, jewelry, glass, pewter, swords, armor, furniture, books, etc., to the University of Oregon, in the State of Oregon, as a perpetual memorial to the memory of my late husband, Major Murray Warner, which collection shall be forever known as The Murray Warner Collection of Oriental Art, and&#10;FURTHERMORE this collection is presented to help establish and perpetuate friendly relations between ourselves and our neighbors across the Pacific, thereby fulfilling God's law, &quot;On earth peace, good will toward men,&quot; and &quot;the God of peace shall be with you.&quot; Luke 2:14; Phil. 4:9.">
            <a:extLst>
              <a:ext uri="{FF2B5EF4-FFF2-40B4-BE49-F238E27FC236}">
                <a16:creationId xmlns:a16="http://schemas.microsoft.com/office/drawing/2014/main" id="{89DE65FA-7839-CB47-8321-C220D2BC4188}"/>
              </a:ext>
            </a:extLst>
          </p:cNvPr>
          <p:cNvPicPr>
            <a:picLocks noChangeAspect="1"/>
          </p:cNvPicPr>
          <p:nvPr/>
        </p:nvPicPr>
        <p:blipFill rotWithShape="1">
          <a:blip r:embed="rId2"/>
          <a:srcRect l="13381" t="11041" r="14155" b="60889"/>
          <a:stretch/>
        </p:blipFill>
        <p:spPr>
          <a:xfrm>
            <a:off x="0" y="392919"/>
            <a:ext cx="8347295" cy="4455849"/>
          </a:xfrm>
          <a:prstGeom prst="rect">
            <a:avLst/>
          </a:prstGeom>
          <a:effectLst>
            <a:outerShdw blurRad="127000" dist="38100" dir="2700000" algn="tl" rotWithShape="0">
              <a:prstClr val="black">
                <a:alpha val="40000"/>
              </a:prstClr>
            </a:outerShdw>
          </a:effectLst>
        </p:spPr>
      </p:pic>
      <p:sp>
        <p:nvSpPr>
          <p:cNvPr id="8" name="TextBox 7">
            <a:extLst>
              <a:ext uri="{FF2B5EF4-FFF2-40B4-BE49-F238E27FC236}">
                <a16:creationId xmlns:a16="http://schemas.microsoft.com/office/drawing/2014/main" id="{F5157D21-3153-1D43-91F2-B38BF21EAE2C}"/>
              </a:ext>
            </a:extLst>
          </p:cNvPr>
          <p:cNvSpPr txBox="1"/>
          <p:nvPr/>
        </p:nvSpPr>
        <p:spPr>
          <a:xfrm>
            <a:off x="4660480" y="4849690"/>
            <a:ext cx="5021007" cy="214482"/>
          </a:xfrm>
          <a:prstGeom prst="rect">
            <a:avLst/>
          </a:prstGeom>
          <a:noFill/>
        </p:spPr>
        <p:txBody>
          <a:bodyPr wrap="square" rtlCol="0">
            <a:spAutoFit/>
          </a:bodyPr>
          <a:lstStyle/>
          <a:p>
            <a:pPr>
              <a:lnSpc>
                <a:spcPct val="107000"/>
              </a:lnSpc>
            </a:pPr>
            <a:r>
              <a:rPr lang="en-US" sz="800" dirty="0">
                <a:latin typeface="+mj-lt"/>
                <a:cs typeface="Times New Roman" panose="02020603050405020304" pitchFamily="18" charset="0"/>
              </a:rPr>
              <a:t>As published in the 1934 University of Oregon Yearbook </a:t>
            </a:r>
            <a:r>
              <a:rPr lang="en-US" sz="800" i="1" dirty="0">
                <a:latin typeface="+mj-lt"/>
                <a:cs typeface="Times New Roman" panose="02020603050405020304" pitchFamily="18" charset="0"/>
              </a:rPr>
              <a:t>Oregana </a:t>
            </a:r>
            <a:r>
              <a:rPr lang="en-US" sz="800" dirty="0">
                <a:latin typeface="+mj-lt"/>
                <a:cs typeface="Times New Roman" panose="02020603050405020304" pitchFamily="18" charset="0"/>
              </a:rPr>
              <a:t>XXVI</a:t>
            </a:r>
            <a:r>
              <a:rPr lang="en-US" sz="800" i="1" dirty="0">
                <a:latin typeface="+mj-lt"/>
                <a:cs typeface="Times New Roman" panose="02020603050405020304" pitchFamily="18" charset="0"/>
              </a:rPr>
              <a:t>,</a:t>
            </a:r>
            <a:r>
              <a:rPr lang="en-US" sz="800" dirty="0">
                <a:latin typeface="+mj-lt"/>
                <a:cs typeface="Times New Roman" panose="02020603050405020304" pitchFamily="18" charset="0"/>
              </a:rPr>
              <a:t> p. 165.</a:t>
            </a:r>
            <a:endParaRPr lang="en-US" sz="800" dirty="0">
              <a:latin typeface="+mj-lt"/>
            </a:endParaRPr>
          </a:p>
        </p:txBody>
      </p:sp>
    </p:spTree>
    <p:extLst>
      <p:ext uri="{BB962C8B-B14F-4D97-AF65-F5344CB8AC3E}">
        <p14:creationId xmlns:p14="http://schemas.microsoft.com/office/powerpoint/2010/main" val="32666740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877567-42A0-654D-B857-AD76F6A9FEB7}"/>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8</a:t>
            </a:fld>
            <a:endParaRPr lang="en" dirty="0"/>
          </a:p>
        </p:txBody>
      </p:sp>
      <p:pic>
        <p:nvPicPr>
          <p:cNvPr id="4" name="Picture 3">
            <a:extLst>
              <a:ext uri="{FF2B5EF4-FFF2-40B4-BE49-F238E27FC236}">
                <a16:creationId xmlns:a16="http://schemas.microsoft.com/office/drawing/2014/main" id="{C3B59F54-A716-B94A-A907-4385945EE1B3}"/>
              </a:ext>
            </a:extLst>
          </p:cNvPr>
          <p:cNvPicPr>
            <a:picLocks noChangeAspect="1"/>
          </p:cNvPicPr>
          <p:nvPr/>
        </p:nvPicPr>
        <p:blipFill rotWithShape="1">
          <a:blip r:embed="rId2"/>
          <a:srcRect b="12054"/>
          <a:stretch/>
        </p:blipFill>
        <p:spPr>
          <a:xfrm>
            <a:off x="1448923" y="334970"/>
            <a:ext cx="6123059" cy="4603855"/>
          </a:xfrm>
          <a:prstGeom prst="rect">
            <a:avLst/>
          </a:prstGeom>
          <a:effectLst>
            <a:outerShdw blurRad="127000" dist="38100" dir="2700000" algn="tl" rotWithShape="0">
              <a:prstClr val="black">
                <a:alpha val="40000"/>
              </a:prstClr>
            </a:outerShdw>
          </a:effectLst>
        </p:spPr>
      </p:pic>
    </p:spTree>
    <p:extLst>
      <p:ext uri="{BB962C8B-B14F-4D97-AF65-F5344CB8AC3E}">
        <p14:creationId xmlns:p14="http://schemas.microsoft.com/office/powerpoint/2010/main" val="34908257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9410843-81CB-D644-965C-C6AC8619035E}"/>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9</a:t>
            </a:fld>
            <a:endParaRPr lang="en" dirty="0"/>
          </a:p>
        </p:txBody>
      </p:sp>
      <p:pic>
        <p:nvPicPr>
          <p:cNvPr id="4" name="Picture 3" descr="white gouache and black watercolor on cream paper. The image is abstract. The paper has been washed in black watercolor, with lighter paint in the upper left. There is an abstract, almost angular white chalice shape in the center with jagged white lines across most of the image. ">
            <a:extLst>
              <a:ext uri="{FF2B5EF4-FFF2-40B4-BE49-F238E27FC236}">
                <a16:creationId xmlns:a16="http://schemas.microsoft.com/office/drawing/2014/main" id="{48E4419E-E375-AF43-A021-8AFD131E22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84415"/>
            <a:ext cx="6138587" cy="3959817"/>
          </a:xfrm>
          <a:prstGeom prst="rect">
            <a:avLst/>
          </a:prstGeom>
          <a:effectLst>
            <a:outerShdw blurRad="127000" dist="38100" dir="2700000" algn="tl" rotWithShape="0">
              <a:prstClr val="black">
                <a:alpha val="40000"/>
              </a:prstClr>
            </a:outerShdw>
          </a:effectLst>
        </p:spPr>
      </p:pic>
      <p:sp>
        <p:nvSpPr>
          <p:cNvPr id="5" name="TextBox 4">
            <a:extLst>
              <a:ext uri="{FF2B5EF4-FFF2-40B4-BE49-F238E27FC236}">
                <a16:creationId xmlns:a16="http://schemas.microsoft.com/office/drawing/2014/main" id="{3ADA3537-B126-2B44-8DBA-B2FAE243E9A1}"/>
              </a:ext>
            </a:extLst>
          </p:cNvPr>
          <p:cNvSpPr txBox="1"/>
          <p:nvPr/>
        </p:nvSpPr>
        <p:spPr>
          <a:xfrm>
            <a:off x="6167007" y="3014912"/>
            <a:ext cx="2533973" cy="1729320"/>
          </a:xfrm>
          <a:prstGeom prst="rect">
            <a:avLst/>
          </a:prstGeom>
          <a:noFill/>
        </p:spPr>
        <p:txBody>
          <a:bodyPr wrap="square" rtlCol="0">
            <a:spAutoFit/>
          </a:bodyPr>
          <a:lstStyle/>
          <a:p>
            <a:pPr>
              <a:lnSpc>
                <a:spcPct val="107000"/>
              </a:lnSpc>
            </a:pPr>
            <a:r>
              <a:rPr lang="en-US" sz="1600" b="1" dirty="0">
                <a:ea typeface="Times New Roman" panose="02020603050405020304" pitchFamily="18" charset="0"/>
                <a:cs typeface="Times New Roman" panose="02020603050405020304" pitchFamily="18" charset="0"/>
              </a:rPr>
              <a:t>Journey III</a:t>
            </a:r>
            <a:r>
              <a:rPr lang="en-US" sz="1600" dirty="0">
                <a:ea typeface="Times New Roman" panose="02020603050405020304" pitchFamily="18" charset="0"/>
                <a:cs typeface="Times New Roman" panose="02020603050405020304" pitchFamily="18" charset="0"/>
              </a:rPr>
              <a:t>, circa 1943</a:t>
            </a:r>
            <a:endParaRPr lang="en-US" sz="1600" dirty="0">
              <a:latin typeface="+mj-lt"/>
              <a:ea typeface="Times New Roman" panose="02020603050405020304" pitchFamily="18" charset="0"/>
              <a:cs typeface="Times New Roman" panose="02020603050405020304" pitchFamily="18" charset="0"/>
            </a:endParaRPr>
          </a:p>
          <a:p>
            <a:pPr>
              <a:lnSpc>
                <a:spcPct val="107000"/>
              </a:lnSpc>
            </a:pPr>
            <a:r>
              <a:rPr lang="en-US" sz="1600" dirty="0">
                <a:latin typeface="+mj-lt"/>
                <a:ea typeface="Times New Roman" panose="02020603050405020304" pitchFamily="18" charset="0"/>
                <a:cs typeface="Times New Roman" panose="02020603050405020304" pitchFamily="18" charset="0"/>
              </a:rPr>
              <a:t>Morris Graves</a:t>
            </a:r>
            <a:br>
              <a:rPr lang="en-US" sz="1600" dirty="0">
                <a:latin typeface="+mj-lt"/>
                <a:ea typeface="Times New Roman" panose="02020603050405020304" pitchFamily="18" charset="0"/>
                <a:cs typeface="Times New Roman" panose="02020603050405020304" pitchFamily="18" charset="0"/>
              </a:rPr>
            </a:br>
            <a:r>
              <a:rPr lang="en-US" sz="1200" dirty="0">
                <a:latin typeface="+mj-lt"/>
                <a:ea typeface="Times New Roman" panose="02020603050405020304" pitchFamily="18" charset="0"/>
                <a:cs typeface="Times New Roman" panose="02020603050405020304" pitchFamily="18" charset="0"/>
              </a:rPr>
              <a:t>(American, 1910-2001)</a:t>
            </a:r>
          </a:p>
          <a:p>
            <a:pPr>
              <a:lnSpc>
                <a:spcPct val="107000"/>
              </a:lnSpc>
            </a:pPr>
            <a:endParaRPr lang="en-US" sz="1200" dirty="0">
              <a:latin typeface="+mj-lt"/>
              <a:ea typeface="Times New Roman" panose="02020603050405020304" pitchFamily="18" charset="0"/>
              <a:cs typeface="Times New Roman" panose="02020603050405020304" pitchFamily="18" charset="0"/>
            </a:endParaRPr>
          </a:p>
          <a:p>
            <a:pPr>
              <a:lnSpc>
                <a:spcPct val="107000"/>
              </a:lnSpc>
            </a:pPr>
            <a:r>
              <a:rPr lang="en-US" sz="800" dirty="0">
                <a:latin typeface="+mj-lt"/>
                <a:ea typeface="Times New Roman" panose="02020603050405020304" pitchFamily="18" charset="0"/>
                <a:cs typeface="Times New Roman" panose="02020603050405020304" pitchFamily="18" charset="0"/>
              </a:rPr>
              <a:t>Watercolor and gouache on paper, H. 19 x W. 29-1/2 inches</a:t>
            </a:r>
          </a:p>
          <a:p>
            <a:pPr>
              <a:lnSpc>
                <a:spcPct val="107000"/>
              </a:lnSpc>
            </a:pPr>
            <a:r>
              <a:rPr lang="en-US" sz="800" dirty="0">
                <a:latin typeface="+mj-lt"/>
                <a:ea typeface="Times New Roman" panose="02020603050405020304" pitchFamily="18" charset="0"/>
                <a:cs typeface="Times New Roman" panose="02020603050405020304" pitchFamily="18" charset="0"/>
              </a:rPr>
              <a:t>Jordan Schnitzer Museum of Art, University of Oregon; Virginia Haseltine Collection of Pacific Northwest Art, 1975:3.7 </a:t>
            </a:r>
            <a:endParaRPr lang="en-US" sz="800" dirty="0">
              <a:latin typeface="+mj-lt"/>
            </a:endParaRPr>
          </a:p>
        </p:txBody>
      </p:sp>
    </p:spTree>
    <p:extLst>
      <p:ext uri="{BB962C8B-B14F-4D97-AF65-F5344CB8AC3E}">
        <p14:creationId xmlns:p14="http://schemas.microsoft.com/office/powerpoint/2010/main" val="3505394239"/>
      </p:ext>
    </p:extLst>
  </p:cSld>
  <p:clrMapOvr>
    <a:masterClrMapping/>
  </p:clrMapOvr>
</p:sld>
</file>

<file path=ppt/theme/theme1.xml><?xml version="1.0" encoding="utf-8"?>
<a:theme xmlns:a="http://schemas.openxmlformats.org/drawingml/2006/main" name="Volsce template">
  <a:themeElements>
    <a:clrScheme name="Custom 347">
      <a:dk1>
        <a:srgbClr val="252831"/>
      </a:dk1>
      <a:lt1>
        <a:srgbClr val="FFFFFF"/>
      </a:lt1>
      <a:dk2>
        <a:srgbClr val="68728D"/>
      </a:dk2>
      <a:lt2>
        <a:srgbClr val="E9EDF3"/>
      </a:lt2>
      <a:accent1>
        <a:srgbClr val="7D89AC"/>
      </a:accent1>
      <a:accent2>
        <a:srgbClr val="728CD8"/>
      </a:accent2>
      <a:accent3>
        <a:srgbClr val="72D8D8"/>
      </a:accent3>
      <a:accent4>
        <a:srgbClr val="B1D872"/>
      </a:accent4>
      <a:accent5>
        <a:srgbClr val="F8D067"/>
      </a:accent5>
      <a:accent6>
        <a:srgbClr val="BDC3D3"/>
      </a:accent6>
      <a:hlink>
        <a:srgbClr val="7D89A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0DD9E5159403843B542839725242AE3" ma:contentTypeVersion="10" ma:contentTypeDescription="Create a new document." ma:contentTypeScope="" ma:versionID="54df43de4b12cb59bdbfe1e1956f5615">
  <xsd:schema xmlns:xsd="http://www.w3.org/2001/XMLSchema" xmlns:xs="http://www.w3.org/2001/XMLSchema" xmlns:p="http://schemas.microsoft.com/office/2006/metadata/properties" xmlns:ns2="1cb1bb8b-86fb-456b-80dc-c0190ebc56bd" targetNamespace="http://schemas.microsoft.com/office/2006/metadata/properties" ma:root="true" ma:fieldsID="75318cfe97d8932bc2ef7f22804d1a35" ns2:_="">
    <xsd:import namespace="1cb1bb8b-86fb-456b-80dc-c0190ebc56b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b1bb8b-86fb-456b-80dc-c0190ebc56b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E707C87-4498-4890-81A9-584AFF57C2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b1bb8b-86fb-456b-80dc-c0190ebc56b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0DDFC77-62A8-4D5D-93FB-FDACB70B5EBA}">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96DEB8DB-B309-4E5C-B37A-E4E8A36D174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7738</TotalTime>
  <Words>1673</Words>
  <Application>Microsoft Office PowerPoint</Application>
  <PresentationFormat>On-screen Show (16:9)</PresentationFormat>
  <Paragraphs>185</Paragraphs>
  <Slides>28</Slides>
  <Notes>9</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Volsce template</vt:lpstr>
      <vt:lpstr>UNITED COLLECTIONS</vt:lpstr>
      <vt:lpstr>BUILDING COLLECTIONS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Rights</vt:lpstr>
      <vt:lpstr>Rights, continued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UNITED COLLECTIONS</dc:title>
  <cp:lastModifiedBy>Azle Malinao-Alvarez</cp:lastModifiedBy>
  <cp:revision>192</cp:revision>
  <cp:lastPrinted>2020-09-08T03:44:56Z</cp:lastPrinted>
  <dcterms:modified xsi:type="dcterms:W3CDTF">2020-10-14T17:52:25Z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0x01010010DD9E5159403843B542839725242AE3</vt:lpwstr>
  </property>
</Properties>
</file>