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32"/>
  </p:notesMasterIdLst>
  <p:handoutMasterIdLst>
    <p:handoutMasterId r:id="rId33"/>
  </p:handoutMasterIdLst>
  <p:sldIdLst>
    <p:sldId id="430" r:id="rId5"/>
    <p:sldId id="432" r:id="rId6"/>
    <p:sldId id="258" r:id="rId7"/>
    <p:sldId id="294" r:id="rId8"/>
    <p:sldId id="457" r:id="rId9"/>
    <p:sldId id="318" r:id="rId10"/>
    <p:sldId id="455" r:id="rId11"/>
    <p:sldId id="470" r:id="rId12"/>
    <p:sldId id="460" r:id="rId13"/>
    <p:sldId id="454" r:id="rId14"/>
    <p:sldId id="302" r:id="rId15"/>
    <p:sldId id="469" r:id="rId16"/>
    <p:sldId id="290" r:id="rId17"/>
    <p:sldId id="299" r:id="rId18"/>
    <p:sldId id="293" r:id="rId19"/>
    <p:sldId id="435" r:id="rId20"/>
    <p:sldId id="438" r:id="rId21"/>
    <p:sldId id="453" r:id="rId22"/>
    <p:sldId id="419" r:id="rId23"/>
    <p:sldId id="305" r:id="rId24"/>
    <p:sldId id="468" r:id="rId25"/>
    <p:sldId id="466" r:id="rId26"/>
    <p:sldId id="465" r:id="rId27"/>
    <p:sldId id="467" r:id="rId28"/>
    <p:sldId id="451" r:id="rId29"/>
    <p:sldId id="471" r:id="rId30"/>
    <p:sldId id="292" r:id="rId31"/>
  </p:sldIdLst>
  <p:sldSz cx="9144000" cy="5143500" type="screen16x9"/>
  <p:notesSz cx="6858000" cy="9144000"/>
  <p:embeddedFontLst>
    <p:embeddedFont>
      <p:font typeface="Montserrat Light" panose="020B0604020202020204" charset="0"/>
      <p:regular r:id="rId34"/>
      <p:bold r:id="rId35"/>
      <p:italic r:id="rId36"/>
      <p:boldItalic r:id="rId37"/>
    </p:embeddedFont>
    <p:embeddedFont>
      <p:font typeface="Poppins"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7463A-7981-435E-A0B1-FA4371700590}" v="5" dt="2020-10-12T23:18:26.687"/>
    <p1510:client id="{239A6DD1-B42A-47AC-88BF-CD242D9FE678}" v="7" dt="2020-10-12T22:12:57.385"/>
    <p1510:client id="{40604BDD-23AF-4B56-90D4-5057B928AA68}" v="55" dt="2020-10-14T17:57:37.986"/>
  </p1510:revLst>
</p1510:revInfo>
</file>

<file path=ppt/tableStyles.xml><?xml version="1.0" encoding="utf-8"?>
<a:tblStyleLst xmlns:a="http://schemas.openxmlformats.org/drawingml/2006/main" def="{A2712441-9C51-4EB9-AB05-A538233E776C}">
  <a:tblStyle styleId="{A2712441-9C51-4EB9-AB05-A538233E776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p:restoredTop sz="94740"/>
  </p:normalViewPr>
  <p:slideViewPr>
    <p:cSldViewPr snapToGrid="0" snapToObjects="1">
      <p:cViewPr varScale="1">
        <p:scale>
          <a:sx n="165" d="100"/>
          <a:sy n="165" d="100"/>
        </p:scale>
        <p:origin x="624" y="1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Simic" userId="S::jsimic@uoregon.edu::856f14db-2ac3-41e2-8d0d-b41659d9e0e3" providerId="AD" clId="Web-{239A6DD1-B42A-47AC-88BF-CD242D9FE678}"/>
    <pc:docChg chg="modSld">
      <pc:chgData name="Julia Simic" userId="S::jsimic@uoregon.edu::856f14db-2ac3-41e2-8d0d-b41659d9e0e3" providerId="AD" clId="Web-{239A6DD1-B42A-47AC-88BF-CD242D9FE678}" dt="2020-10-12T22:12:53.244" v="5" actId="14100"/>
      <pc:docMkLst>
        <pc:docMk/>
      </pc:docMkLst>
      <pc:sldChg chg="modSp">
        <pc:chgData name="Julia Simic" userId="S::jsimic@uoregon.edu::856f14db-2ac3-41e2-8d0d-b41659d9e0e3" providerId="AD" clId="Web-{239A6DD1-B42A-47AC-88BF-CD242D9FE678}" dt="2020-10-12T22:12:53.244" v="5" actId="14100"/>
        <pc:sldMkLst>
          <pc:docMk/>
          <pc:sldMk cId="3903225672" sldId="292"/>
        </pc:sldMkLst>
        <pc:spChg chg="mod">
          <ac:chgData name="Julia Simic" userId="S::jsimic@uoregon.edu::856f14db-2ac3-41e2-8d0d-b41659d9e0e3" providerId="AD" clId="Web-{239A6DD1-B42A-47AC-88BF-CD242D9FE678}" dt="2020-10-12T22:12:53.244" v="5" actId="14100"/>
          <ac:spMkLst>
            <pc:docMk/>
            <pc:sldMk cId="3903225672" sldId="292"/>
            <ac:spMk id="9" creationId="{F4E4E870-A134-F347-9DF9-DD1930480440}"/>
          </ac:spMkLst>
        </pc:spChg>
      </pc:sldChg>
    </pc:docChg>
  </pc:docChgLst>
  <pc:docChgLst>
    <pc:chgData name="Julia Simic" userId="S::jsimic@uoregon.edu::856f14db-2ac3-41e2-8d0d-b41659d9e0e3" providerId="AD" clId="Web-{0947463A-7981-435E-A0B1-FA4371700590}"/>
    <pc:docChg chg="addSld modSld">
      <pc:chgData name="Julia Simic" userId="S::jsimic@uoregon.edu::856f14db-2ac3-41e2-8d0d-b41659d9e0e3" providerId="AD" clId="Web-{0947463A-7981-435E-A0B1-FA4371700590}" dt="2020-10-12T23:18:26.687" v="4"/>
      <pc:docMkLst>
        <pc:docMk/>
      </pc:docMkLst>
      <pc:sldChg chg="addSp new">
        <pc:chgData name="Julia Simic" userId="S::jsimic@uoregon.edu::856f14db-2ac3-41e2-8d0d-b41659d9e0e3" providerId="AD" clId="Web-{0947463A-7981-435E-A0B1-FA4371700590}" dt="2020-10-12T23:18:26.687" v="4"/>
        <pc:sldMkLst>
          <pc:docMk/>
          <pc:sldMk cId="2601599870" sldId="471"/>
        </pc:sldMkLst>
        <pc:spChg chg="add">
          <ac:chgData name="Julia Simic" userId="S::jsimic@uoregon.edu::856f14db-2ac3-41e2-8d0d-b41659d9e0e3" providerId="AD" clId="Web-{0947463A-7981-435E-A0B1-FA4371700590}" dt="2020-10-12T23:18:00.734" v="1"/>
          <ac:spMkLst>
            <pc:docMk/>
            <pc:sldMk cId="2601599870" sldId="471"/>
            <ac:spMk id="3" creationId="{21A7A710-EF7B-4BC0-967F-BBC02340A36F}"/>
          </ac:spMkLst>
        </pc:spChg>
        <pc:spChg chg="add">
          <ac:chgData name="Julia Simic" userId="S::jsimic@uoregon.edu::856f14db-2ac3-41e2-8d0d-b41659d9e0e3" providerId="AD" clId="Web-{0947463A-7981-435E-A0B1-FA4371700590}" dt="2020-10-12T23:18:18.265" v="2"/>
          <ac:spMkLst>
            <pc:docMk/>
            <pc:sldMk cId="2601599870" sldId="471"/>
            <ac:spMk id="4" creationId="{745024A7-08AD-42BB-AD25-F6789EB3FA1F}"/>
          </ac:spMkLst>
        </pc:spChg>
        <pc:spChg chg="add">
          <ac:chgData name="Julia Simic" userId="S::jsimic@uoregon.edu::856f14db-2ac3-41e2-8d0d-b41659d9e0e3" providerId="AD" clId="Web-{0947463A-7981-435E-A0B1-FA4371700590}" dt="2020-10-12T23:18:18.312" v="3"/>
          <ac:spMkLst>
            <pc:docMk/>
            <pc:sldMk cId="2601599870" sldId="471"/>
            <ac:spMk id="5" creationId="{5695D199-31B7-448A-929F-809470B22D71}"/>
          </ac:spMkLst>
        </pc:spChg>
        <pc:spChg chg="add">
          <ac:chgData name="Julia Simic" userId="S::jsimic@uoregon.edu::856f14db-2ac3-41e2-8d0d-b41659d9e0e3" providerId="AD" clId="Web-{0947463A-7981-435E-A0B1-FA4371700590}" dt="2020-10-12T23:18:26.687" v="4"/>
          <ac:spMkLst>
            <pc:docMk/>
            <pc:sldMk cId="2601599870" sldId="471"/>
            <ac:spMk id="6" creationId="{130B7D29-3FB1-473D-B002-A5755DFB645A}"/>
          </ac:spMkLst>
        </pc:spChg>
      </pc:sldChg>
    </pc:docChg>
  </pc:docChgLst>
  <pc:docChgLst>
    <pc:chgData name="Julia Simic" userId="S::jsimic@uoregon.edu::856f14db-2ac3-41e2-8d0d-b41659d9e0e3" providerId="AD" clId="Web-{E02D01DA-FD86-6ECC-1756-CCA31E2C17E4}"/>
    <pc:docChg chg="modSld">
      <pc:chgData name="Julia Simic" userId="S::jsimic@uoregon.edu::856f14db-2ac3-41e2-8d0d-b41659d9e0e3" providerId="AD" clId="Web-{E02D01DA-FD86-6ECC-1756-CCA31E2C17E4}" dt="2020-09-08T18:56:44.293" v="10"/>
      <pc:docMkLst>
        <pc:docMk/>
      </pc:docMkLst>
      <pc:sldChg chg="addSp delSp modSp">
        <pc:chgData name="Julia Simic" userId="S::jsimic@uoregon.edu::856f14db-2ac3-41e2-8d0d-b41659d9e0e3" providerId="AD" clId="Web-{E02D01DA-FD86-6ECC-1756-CCA31E2C17E4}" dt="2020-09-08T18:56:44.293" v="10"/>
        <pc:sldMkLst>
          <pc:docMk/>
          <pc:sldMk cId="923736364" sldId="457"/>
        </pc:sldMkLst>
        <pc:picChg chg="add del mod ord">
          <ac:chgData name="Julia Simic" userId="S::jsimic@uoregon.edu::856f14db-2ac3-41e2-8d0d-b41659d9e0e3" providerId="AD" clId="Web-{E02D01DA-FD86-6ECC-1756-CCA31E2C17E4}" dt="2020-09-08T18:56:16.323" v="5"/>
          <ac:picMkLst>
            <pc:docMk/>
            <pc:sldMk cId="923736364" sldId="457"/>
            <ac:picMk id="4" creationId="{59C77AC0-3033-4C40-80C2-BB78578ACA60}"/>
          </ac:picMkLst>
        </pc:picChg>
        <pc:picChg chg="del">
          <ac:chgData name="Julia Simic" userId="S::jsimic@uoregon.edu::856f14db-2ac3-41e2-8d0d-b41659d9e0e3" providerId="AD" clId="Web-{E02D01DA-FD86-6ECC-1756-CCA31E2C17E4}" dt="2020-09-08T18:53:38.429" v="0"/>
          <ac:picMkLst>
            <pc:docMk/>
            <pc:sldMk cId="923736364" sldId="457"/>
            <ac:picMk id="5" creationId="{D42643AE-6542-A640-9034-EB3981B69439}"/>
          </ac:picMkLst>
        </pc:picChg>
        <pc:picChg chg="add mod ord">
          <ac:chgData name="Julia Simic" userId="S::jsimic@uoregon.edu::856f14db-2ac3-41e2-8d0d-b41659d9e0e3" providerId="AD" clId="Web-{E02D01DA-FD86-6ECC-1756-CCA31E2C17E4}" dt="2020-09-08T18:56:44.293" v="10"/>
          <ac:picMkLst>
            <pc:docMk/>
            <pc:sldMk cId="923736364" sldId="457"/>
            <ac:picMk id="10" creationId="{34FE226E-E943-4E1D-B126-807E6EE03145}"/>
          </ac:picMkLst>
        </pc:picChg>
      </pc:sldChg>
    </pc:docChg>
  </pc:docChgLst>
  <pc:docChgLst>
    <pc:chgData name="Julia Simic" userId="856f14db-2ac3-41e2-8d0d-b41659d9e0e3" providerId="ADAL" clId="{5661E316-EA77-FE47-9E67-D8F2FAB913F6}"/>
    <pc:docChg chg="custSel modSld">
      <pc:chgData name="Julia Simic" userId="856f14db-2ac3-41e2-8d0d-b41659d9e0e3" providerId="ADAL" clId="{5661E316-EA77-FE47-9E67-D8F2FAB913F6}" dt="2020-10-12T23:20:50.122" v="18" actId="478"/>
      <pc:docMkLst>
        <pc:docMk/>
      </pc:docMkLst>
      <pc:sldChg chg="addSp delSp modSp mod">
        <pc:chgData name="Julia Simic" userId="856f14db-2ac3-41e2-8d0d-b41659d9e0e3" providerId="ADAL" clId="{5661E316-EA77-FE47-9E67-D8F2FAB913F6}" dt="2020-10-12T23:20:50.122" v="18" actId="478"/>
        <pc:sldMkLst>
          <pc:docMk/>
          <pc:sldMk cId="2601599870" sldId="471"/>
        </pc:sldMkLst>
        <pc:spChg chg="del">
          <ac:chgData name="Julia Simic" userId="856f14db-2ac3-41e2-8d0d-b41659d9e0e3" providerId="ADAL" clId="{5661E316-EA77-FE47-9E67-D8F2FAB913F6}" dt="2020-10-12T23:19:30.112" v="3" actId="478"/>
          <ac:spMkLst>
            <pc:docMk/>
            <pc:sldMk cId="2601599870" sldId="471"/>
            <ac:spMk id="3" creationId="{21A7A710-EF7B-4BC0-967F-BBC02340A36F}"/>
          </ac:spMkLst>
        </pc:spChg>
        <pc:spChg chg="mod">
          <ac:chgData name="Julia Simic" userId="856f14db-2ac3-41e2-8d0d-b41659d9e0e3" providerId="ADAL" clId="{5661E316-EA77-FE47-9E67-D8F2FAB913F6}" dt="2020-10-12T23:20:28.808" v="17" actId="1076"/>
          <ac:spMkLst>
            <pc:docMk/>
            <pc:sldMk cId="2601599870" sldId="471"/>
            <ac:spMk id="4" creationId="{745024A7-08AD-42BB-AD25-F6789EB3FA1F}"/>
          </ac:spMkLst>
        </pc:spChg>
        <pc:spChg chg="del">
          <ac:chgData name="Julia Simic" userId="856f14db-2ac3-41e2-8d0d-b41659d9e0e3" providerId="ADAL" clId="{5661E316-EA77-FE47-9E67-D8F2FAB913F6}" dt="2020-10-12T23:19:15.038" v="0" actId="478"/>
          <ac:spMkLst>
            <pc:docMk/>
            <pc:sldMk cId="2601599870" sldId="471"/>
            <ac:spMk id="5" creationId="{5695D199-31B7-448A-929F-809470B22D71}"/>
          </ac:spMkLst>
        </pc:spChg>
        <pc:spChg chg="del">
          <ac:chgData name="Julia Simic" userId="856f14db-2ac3-41e2-8d0d-b41659d9e0e3" providerId="ADAL" clId="{5661E316-EA77-FE47-9E67-D8F2FAB913F6}" dt="2020-10-12T23:20:50.122" v="18" actId="478"/>
          <ac:spMkLst>
            <pc:docMk/>
            <pc:sldMk cId="2601599870" sldId="471"/>
            <ac:spMk id="6" creationId="{130B7D29-3FB1-473D-B002-A5755DFB645A}"/>
          </ac:spMkLst>
        </pc:spChg>
        <pc:spChg chg="add mod">
          <ac:chgData name="Julia Simic" userId="856f14db-2ac3-41e2-8d0d-b41659d9e0e3" providerId="ADAL" clId="{5661E316-EA77-FE47-9E67-D8F2FAB913F6}" dt="2020-10-12T23:20:24.863" v="16" actId="1076"/>
          <ac:spMkLst>
            <pc:docMk/>
            <pc:sldMk cId="2601599870" sldId="471"/>
            <ac:spMk id="6" creationId="{98DCAC96-CCC2-2448-BFAA-CCFC136CC10F}"/>
          </ac:spMkLst>
        </pc:spChg>
      </pc:sldChg>
    </pc:docChg>
  </pc:docChgLst>
  <pc:docChgLst>
    <pc:chgData name="Jonathan Smith" userId="S::jsmith3@uoregon.edu::b66846f4-fc48-4820-bb62-ba0cf2a8f39e" providerId="AD" clId="Web-{40604BDD-23AF-4B56-90D4-5057B928AA68}"/>
    <pc:docChg chg="modSld">
      <pc:chgData name="Jonathan Smith" userId="S::jsmith3@uoregon.edu::b66846f4-fc48-4820-bb62-ba0cf2a8f39e" providerId="AD" clId="Web-{40604BDD-23AF-4B56-90D4-5057B928AA68}" dt="2020-10-14T17:57:37.986" v="55" actId="20577"/>
      <pc:docMkLst>
        <pc:docMk/>
      </pc:docMkLst>
      <pc:sldChg chg="modSp">
        <pc:chgData name="Jonathan Smith" userId="S::jsmith3@uoregon.edu::b66846f4-fc48-4820-bb62-ba0cf2a8f39e" providerId="AD" clId="Web-{40604BDD-23AF-4B56-90D4-5057B928AA68}" dt="2020-10-14T17:57:37.986" v="54" actId="20577"/>
        <pc:sldMkLst>
          <pc:docMk/>
          <pc:sldMk cId="2601599870" sldId="471"/>
        </pc:sldMkLst>
        <pc:spChg chg="mod">
          <ac:chgData name="Jonathan Smith" userId="S::jsmith3@uoregon.edu::b66846f4-fc48-4820-bb62-ba0cf2a8f39e" providerId="AD" clId="Web-{40604BDD-23AF-4B56-90D4-5057B928AA68}" dt="2020-10-14T17:57:37.986" v="54" actId="20577"/>
          <ac:spMkLst>
            <pc:docMk/>
            <pc:sldMk cId="2601599870" sldId="471"/>
            <ac:spMk id="4" creationId="{745024A7-08AD-42BB-AD25-F6789EB3FA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13DFF7-B829-D647-AC27-8A78ECE6E3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242E65-2D37-6143-A9CF-99737BA3A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0D03E5-036D-8C46-A338-E11B5738EC8D}" type="datetimeFigureOut">
              <a:rPr lang="en-US" smtClean="0"/>
              <a:t>10/14/2020</a:t>
            </a:fld>
            <a:endParaRPr lang="en-US" dirty="0"/>
          </a:p>
        </p:txBody>
      </p:sp>
      <p:sp>
        <p:nvSpPr>
          <p:cNvPr id="4" name="Footer Placeholder 3">
            <a:extLst>
              <a:ext uri="{FF2B5EF4-FFF2-40B4-BE49-F238E27FC236}">
                <a16:creationId xmlns:a16="http://schemas.microsoft.com/office/drawing/2014/main" id="{59948846-862D-084A-A0BF-E410954244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419ECE8-B0BE-5B45-9AD4-ED478A100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429CA6-7815-E94D-B16C-28F96830260F}" type="slidenum">
              <a:rPr lang="en-US" smtClean="0"/>
              <a:t>‹#›</a:t>
            </a:fld>
            <a:endParaRPr lang="en-US" dirty="0"/>
          </a:p>
        </p:txBody>
      </p:sp>
    </p:spTree>
    <p:extLst>
      <p:ext uri="{BB962C8B-B14F-4D97-AF65-F5344CB8AC3E}">
        <p14:creationId xmlns:p14="http://schemas.microsoft.com/office/powerpoint/2010/main" val="1713537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77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1001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677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132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9960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6153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912725" y="0"/>
            <a:ext cx="8231275" cy="433155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027622" y="1953315"/>
            <a:ext cx="5073300" cy="1159800"/>
          </a:xfrm>
          <a:prstGeom prst="rect">
            <a:avLst/>
          </a:prstGeom>
        </p:spPr>
        <p:txBody>
          <a:bodyPr spcFirstLastPara="1" wrap="square" lIns="0" tIns="0" rIns="0"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 name="Google Shape;32;p2"/>
          <p:cNvGrpSpPr/>
          <p:nvPr/>
        </p:nvGrpSpPr>
        <p:grpSpPr>
          <a:xfrm flipH="1">
            <a:off x="0" y="3088098"/>
            <a:ext cx="4115725" cy="2270300"/>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43"/>
        <p:cNvGrpSpPr/>
        <p:nvPr/>
      </p:nvGrpSpPr>
      <p:grpSpPr>
        <a:xfrm>
          <a:off x="0" y="0"/>
          <a:ext cx="0" cy="0"/>
          <a:chOff x="0" y="0"/>
          <a:chExt cx="0" cy="0"/>
        </a:xfrm>
      </p:grpSpPr>
      <p:grpSp>
        <p:nvGrpSpPr>
          <p:cNvPr id="144" name="Google Shape;144;p6"/>
          <p:cNvGrpSpPr/>
          <p:nvPr/>
        </p:nvGrpSpPr>
        <p:grpSpPr>
          <a:xfrm flipH="1">
            <a:off x="4363774" y="-3213"/>
            <a:ext cx="4780226" cy="211617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6" y="3953174"/>
            <a:ext cx="2390164" cy="1318453"/>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776450" y="1524375"/>
            <a:ext cx="3587400" cy="3077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71" name="Google Shape;171;p6"/>
          <p:cNvSpPr txBox="1">
            <a:spLocks noGrp="1"/>
          </p:cNvSpPr>
          <p:nvPr>
            <p:ph type="body" idx="2"/>
          </p:nvPr>
        </p:nvSpPr>
        <p:spPr>
          <a:xfrm>
            <a:off x="4780150" y="1524375"/>
            <a:ext cx="3587400" cy="3077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72" name="Google Shape;172;p6"/>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dirty="0"/>
          </a:p>
        </p:txBody>
      </p:sp>
      <p:grpSp>
        <p:nvGrpSpPr>
          <p:cNvPr id="281" name="Google Shape;281;p11"/>
          <p:cNvGrpSpPr/>
          <p:nvPr/>
        </p:nvGrpSpPr>
        <p:grpSpPr>
          <a:xfrm>
            <a:off x="-4" y="2743188"/>
            <a:ext cx="3186606" cy="2524130"/>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5957394" y="-3213"/>
            <a:ext cx="3186606" cy="2124799"/>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grpSp>
        <p:nvGrpSpPr>
          <p:cNvPr id="262" name="Google Shape;262;p10"/>
          <p:cNvGrpSpPr/>
          <p:nvPr/>
        </p:nvGrpSpPr>
        <p:grpSpPr>
          <a:xfrm flipH="1">
            <a:off x="5714250" y="0"/>
            <a:ext cx="3429750" cy="3643925"/>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0" y="3095415"/>
            <a:ext cx="5487525" cy="2270300"/>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58522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4363774" y="-3212"/>
            <a:ext cx="4780226" cy="211617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6" y="3953175"/>
            <a:ext cx="2390164" cy="1318453"/>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776450" y="1524375"/>
            <a:ext cx="7591200" cy="2932500"/>
          </a:xfrm>
          <a:prstGeom prst="rect">
            <a:avLst/>
          </a:prstGeom>
        </p:spPr>
        <p:txBody>
          <a:bodyPr spcFirstLastPara="1" wrap="square" lIns="0" tIns="0" rIns="0" bIns="0" anchor="t" anchorCtr="0">
            <a:noAutofit/>
          </a:bodyPr>
          <a:lstStyle>
            <a:lvl1pPr marL="457189" lvl="0" indent="-355591">
              <a:spcBef>
                <a:spcPts val="600"/>
              </a:spcBef>
              <a:spcAft>
                <a:spcPts val="0"/>
              </a:spcAft>
              <a:buSzPts val="2000"/>
              <a:buChar char="❑"/>
              <a:defRPr/>
            </a:lvl1pPr>
            <a:lvl2pPr marL="914378" lvl="1" indent="-355591">
              <a:spcBef>
                <a:spcPts val="600"/>
              </a:spcBef>
              <a:spcAft>
                <a:spcPts val="0"/>
              </a:spcAft>
              <a:buSzPts val="2000"/>
              <a:buChar char="❏"/>
              <a:defRPr/>
            </a:lvl2pPr>
            <a:lvl3pPr marL="1371566" lvl="2" indent="-355591">
              <a:spcBef>
                <a:spcPts val="600"/>
              </a:spcBef>
              <a:spcAft>
                <a:spcPts val="0"/>
              </a:spcAft>
              <a:buSzPts val="2000"/>
              <a:buChar char="❏"/>
              <a:defRPr/>
            </a:lvl3pPr>
            <a:lvl4pPr marL="1828754" lvl="3" indent="-355591">
              <a:spcBef>
                <a:spcPts val="600"/>
              </a:spcBef>
              <a:spcAft>
                <a:spcPts val="0"/>
              </a:spcAft>
              <a:buSzPts val="2000"/>
              <a:buChar char="❏"/>
              <a:defRPr/>
            </a:lvl4pPr>
            <a:lvl5pPr marL="2285943" lvl="4" indent="-355591">
              <a:spcBef>
                <a:spcPts val="600"/>
              </a:spcBef>
              <a:spcAft>
                <a:spcPts val="0"/>
              </a:spcAft>
              <a:buSzPts val="2000"/>
              <a:buChar char="❏"/>
              <a:defRPr/>
            </a:lvl5pPr>
            <a:lvl6pPr marL="2743132" lvl="5" indent="-355591">
              <a:spcBef>
                <a:spcPts val="600"/>
              </a:spcBef>
              <a:spcAft>
                <a:spcPts val="0"/>
              </a:spcAft>
              <a:buSzPts val="2000"/>
              <a:buChar char="❏"/>
              <a:defRPr/>
            </a:lvl6pPr>
            <a:lvl7pPr marL="3200320" lvl="6" indent="-355591">
              <a:spcBef>
                <a:spcPts val="600"/>
              </a:spcBef>
              <a:spcAft>
                <a:spcPts val="0"/>
              </a:spcAft>
              <a:buSzPts val="2000"/>
              <a:buChar char="❏"/>
              <a:defRPr/>
            </a:lvl7pPr>
            <a:lvl8pPr marL="3657509" lvl="7" indent="-355591">
              <a:spcBef>
                <a:spcPts val="600"/>
              </a:spcBef>
              <a:spcAft>
                <a:spcPts val="0"/>
              </a:spcAft>
              <a:buSzPts val="2000"/>
              <a:buChar char="❏"/>
              <a:defRPr/>
            </a:lvl8pPr>
            <a:lvl9pPr marL="4114697" lvl="8" indent="-355591">
              <a:spcBef>
                <a:spcPts val="600"/>
              </a:spcBef>
              <a:spcAft>
                <a:spcPts val="0"/>
              </a:spcAft>
              <a:buSzPts val="2000"/>
              <a:buChar char="❏"/>
              <a:defRPr/>
            </a:lvl9pPr>
          </a:lstStyle>
          <a:p>
            <a:endParaRPr/>
          </a:p>
        </p:txBody>
      </p:sp>
      <p:sp>
        <p:nvSpPr>
          <p:cNvPr id="142" name="Google Shape;142;p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975400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6450" y="402700"/>
            <a:ext cx="3587400" cy="8568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76450" y="1524375"/>
            <a:ext cx="7591200" cy="29325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729400" y="4734075"/>
            <a:ext cx="414600" cy="409500"/>
          </a:xfrm>
          <a:prstGeom prst="rect">
            <a:avLst/>
          </a:prstGeom>
          <a:noFill/>
          <a:ln>
            <a:noFill/>
          </a:ln>
        </p:spPr>
        <p:txBody>
          <a:bodyPr spcFirstLastPara="1" wrap="square" lIns="0" tIns="0" rIns="0" bIns="0" anchor="ctr" anchorCtr="0">
            <a:noAutofit/>
          </a:bodyPr>
          <a:lstStyle>
            <a:lvl1pPr lvl="0" algn="ctr">
              <a:buNone/>
              <a:defRPr sz="1300">
                <a:solidFill>
                  <a:schemeClr val="dk2"/>
                </a:solidFill>
                <a:latin typeface="Montserrat Light"/>
                <a:ea typeface="Montserrat Light"/>
                <a:cs typeface="Montserrat Light"/>
                <a:sym typeface="Montserrat Light"/>
              </a:defRPr>
            </a:lvl1pPr>
            <a:lvl2pPr lvl="1" algn="ctr">
              <a:buNone/>
              <a:defRPr sz="1300">
                <a:solidFill>
                  <a:schemeClr val="dk2"/>
                </a:solidFill>
                <a:latin typeface="Montserrat Light"/>
                <a:ea typeface="Montserrat Light"/>
                <a:cs typeface="Montserrat Light"/>
                <a:sym typeface="Montserrat Light"/>
              </a:defRPr>
            </a:lvl2pPr>
            <a:lvl3pPr lvl="2" algn="ctr">
              <a:buNone/>
              <a:defRPr sz="1300">
                <a:solidFill>
                  <a:schemeClr val="dk2"/>
                </a:solidFill>
                <a:latin typeface="Montserrat Light"/>
                <a:ea typeface="Montserrat Light"/>
                <a:cs typeface="Montserrat Light"/>
                <a:sym typeface="Montserrat Light"/>
              </a:defRPr>
            </a:lvl3pPr>
            <a:lvl4pPr lvl="3" algn="ctr">
              <a:buNone/>
              <a:defRPr sz="1300">
                <a:solidFill>
                  <a:schemeClr val="dk2"/>
                </a:solidFill>
                <a:latin typeface="Montserrat Light"/>
                <a:ea typeface="Montserrat Light"/>
                <a:cs typeface="Montserrat Light"/>
                <a:sym typeface="Montserrat Light"/>
              </a:defRPr>
            </a:lvl4pPr>
            <a:lvl5pPr lvl="4" algn="ctr">
              <a:buNone/>
              <a:defRPr sz="1300">
                <a:solidFill>
                  <a:schemeClr val="dk2"/>
                </a:solidFill>
                <a:latin typeface="Montserrat Light"/>
                <a:ea typeface="Montserrat Light"/>
                <a:cs typeface="Montserrat Light"/>
                <a:sym typeface="Montserrat Light"/>
              </a:defRPr>
            </a:lvl5pPr>
            <a:lvl6pPr lvl="5" algn="ctr">
              <a:buNone/>
              <a:defRPr sz="1300">
                <a:solidFill>
                  <a:schemeClr val="dk2"/>
                </a:solidFill>
                <a:latin typeface="Montserrat Light"/>
                <a:ea typeface="Montserrat Light"/>
                <a:cs typeface="Montserrat Light"/>
                <a:sym typeface="Montserrat Light"/>
              </a:defRPr>
            </a:lvl6pPr>
            <a:lvl7pPr lvl="6" algn="ctr">
              <a:buNone/>
              <a:defRPr sz="1300">
                <a:solidFill>
                  <a:schemeClr val="dk2"/>
                </a:solidFill>
                <a:latin typeface="Montserrat Light"/>
                <a:ea typeface="Montserrat Light"/>
                <a:cs typeface="Montserrat Light"/>
                <a:sym typeface="Montserrat Light"/>
              </a:defRPr>
            </a:lvl7pPr>
            <a:lvl8pPr lvl="7" algn="ctr">
              <a:buNone/>
              <a:defRPr sz="1300">
                <a:solidFill>
                  <a:schemeClr val="dk2"/>
                </a:solidFill>
                <a:latin typeface="Montserrat Light"/>
                <a:ea typeface="Montserrat Light"/>
                <a:cs typeface="Montserrat Light"/>
                <a:sym typeface="Montserrat Light"/>
              </a:defRPr>
            </a:lvl8pPr>
            <a:lvl9pPr lvl="8" algn="ctr">
              <a:buNone/>
              <a:defRPr sz="1300">
                <a:solidFill>
                  <a:schemeClr val="dk2"/>
                </a:solidFill>
                <a:latin typeface="Montserrat Light"/>
                <a:ea typeface="Montserrat Light"/>
                <a:cs typeface="Montserrat Light"/>
                <a:sym typeface="Montserrat Light"/>
              </a:defRPr>
            </a:lvl9pPr>
          </a:lstStyle>
          <a:p>
            <a:pPr marL="0" lvl="0" indent="0" algn="ct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7" r:id="rId3"/>
    <p:sldLayoutId id="2147483659" r:id="rId4"/>
    <p:sldLayoutId id="2147483661"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mailto:spcarref@uoregon.edu"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nc-sa/4.0/" TargetMode="External"/><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mellon.org/" TargetMode="External"/><Relationship Id="rId5" Type="http://schemas.openxmlformats.org/officeDocument/2006/relationships/hyperlink" Target="http://jsma.uoregon.edu/" TargetMode="External"/><Relationship Id="rId4" Type="http://schemas.openxmlformats.org/officeDocument/2006/relationships/hyperlink" Target="https://library.uoregon.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ctrTitle"/>
          </p:nvPr>
        </p:nvSpPr>
        <p:spPr>
          <a:xfrm>
            <a:off x="163641" y="1411281"/>
            <a:ext cx="6728920" cy="1403358"/>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UNITED COLLECTIONS</a:t>
            </a:r>
            <a:endParaRPr dirty="0"/>
          </a:p>
        </p:txBody>
      </p:sp>
      <p:sp>
        <p:nvSpPr>
          <p:cNvPr id="2" name="TextBox 1">
            <a:extLst>
              <a:ext uri="{FF2B5EF4-FFF2-40B4-BE49-F238E27FC236}">
                <a16:creationId xmlns:a16="http://schemas.microsoft.com/office/drawing/2014/main" id="{AFFE5998-EE64-FF4E-9892-9F16E91A514C}"/>
              </a:ext>
            </a:extLst>
          </p:cNvPr>
          <p:cNvSpPr txBox="1"/>
          <p:nvPr/>
        </p:nvSpPr>
        <p:spPr>
          <a:xfrm>
            <a:off x="163641" y="2400987"/>
            <a:ext cx="5219699" cy="307777"/>
          </a:xfrm>
          <a:prstGeom prst="rect">
            <a:avLst/>
          </a:prstGeom>
          <a:noFill/>
        </p:spPr>
        <p:txBody>
          <a:bodyPr wrap="none" rtlCol="0">
            <a:spAutoFit/>
          </a:bodyPr>
          <a:lstStyle/>
          <a:p>
            <a:r>
              <a:rPr lang="en-US" dirty="0"/>
              <a:t>Open Resources for Teaching Special and Museum Collections</a:t>
            </a:r>
          </a:p>
        </p:txBody>
      </p:sp>
      <p:pic>
        <p:nvPicPr>
          <p:cNvPr id="5" name="Picture 4">
            <a:extLst>
              <a:ext uri="{FF2B5EF4-FFF2-40B4-BE49-F238E27FC236}">
                <a16:creationId xmlns:a16="http://schemas.microsoft.com/office/drawing/2014/main" id="{3D8F2E7D-1AB7-8E4B-88EB-49BD32349028}"/>
              </a:ext>
            </a:extLst>
          </p:cNvPr>
          <p:cNvPicPr>
            <a:picLocks noChangeAspect="1"/>
          </p:cNvPicPr>
          <p:nvPr/>
        </p:nvPicPr>
        <p:blipFill>
          <a:blip r:embed="rId3"/>
          <a:stretch>
            <a:fillRect/>
          </a:stretch>
        </p:blipFill>
        <p:spPr>
          <a:xfrm>
            <a:off x="5861297" y="4687581"/>
            <a:ext cx="3148201" cy="314329"/>
          </a:xfrm>
          <a:prstGeom prst="rect">
            <a:avLst/>
          </a:prstGeom>
        </p:spPr>
      </p:pic>
    </p:spTree>
    <p:extLst>
      <p:ext uri="{BB962C8B-B14F-4D97-AF65-F5344CB8AC3E}">
        <p14:creationId xmlns:p14="http://schemas.microsoft.com/office/powerpoint/2010/main" val="1137537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0CCEF1-A1C9-B44D-9C86-5789133C3BC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dirty="0"/>
          </a:p>
        </p:txBody>
      </p:sp>
      <p:pic>
        <p:nvPicPr>
          <p:cNvPr id="3" name="Picture 2" descr="creased folders and books lying at angles within a set of folders">
            <a:extLst>
              <a:ext uri="{FF2B5EF4-FFF2-40B4-BE49-F238E27FC236}">
                <a16:creationId xmlns:a16="http://schemas.microsoft.com/office/drawing/2014/main" id="{F25CA815-BD95-5B42-A0FF-263B4C5FF602}"/>
              </a:ext>
            </a:extLst>
          </p:cNvPr>
          <p:cNvPicPr/>
          <p:nvPr/>
        </p:nvPicPr>
        <p:blipFill rotWithShape="1">
          <a:blip r:embed="rId2" cstate="print">
            <a:extLst>
              <a:ext uri="{28A0092B-C50C-407E-A947-70E740481C1C}">
                <a14:useLocalDpi xmlns:a14="http://schemas.microsoft.com/office/drawing/2010/main" val="0"/>
              </a:ext>
            </a:extLst>
          </a:blip>
          <a:srcRect t="20452"/>
          <a:stretch/>
        </p:blipFill>
        <p:spPr>
          <a:xfrm>
            <a:off x="4426719" y="2763839"/>
            <a:ext cx="3928511" cy="2077668"/>
          </a:xfrm>
          <a:prstGeom prst="rect">
            <a:avLst/>
          </a:prstGeom>
          <a:effectLst>
            <a:outerShdw blurRad="127000" dist="38100" dir="2700000" algn="tl" rotWithShape="0">
              <a:prstClr val="black">
                <a:alpha val="40000"/>
              </a:prstClr>
            </a:outerShdw>
          </a:effectLst>
        </p:spPr>
      </p:pic>
      <p:pic>
        <p:nvPicPr>
          <p:cNvPr id="4" name="Picture 3" descr="an open archival box containing flat folders. The folders have books so they are of eneven thickness and you can see the resulting creases in the folders">
            <a:extLst>
              <a:ext uri="{FF2B5EF4-FFF2-40B4-BE49-F238E27FC236}">
                <a16:creationId xmlns:a16="http://schemas.microsoft.com/office/drawing/2014/main" id="{2683F116-1A46-BC49-8632-1FF32F3ABEEC}"/>
              </a:ext>
            </a:extLst>
          </p:cNvPr>
          <p:cNvPicPr/>
          <p:nvPr/>
        </p:nvPicPr>
        <p:blipFill rotWithShape="1">
          <a:blip r:embed="rId3" cstate="print">
            <a:extLst>
              <a:ext uri="{28A0092B-C50C-407E-A947-70E740481C1C}">
                <a14:useLocalDpi xmlns:a14="http://schemas.microsoft.com/office/drawing/2010/main" val="0"/>
              </a:ext>
            </a:extLst>
          </a:blip>
          <a:srcRect t="18172"/>
          <a:stretch/>
        </p:blipFill>
        <p:spPr>
          <a:xfrm>
            <a:off x="4435783" y="279134"/>
            <a:ext cx="3919447" cy="2165684"/>
          </a:xfrm>
          <a:prstGeom prst="rect">
            <a:avLst/>
          </a:prstGeom>
          <a:effectLst>
            <a:outerShdw blurRad="127000" dist="38100" dir="2700000" algn="tl" rotWithShape="0">
              <a:prstClr val="black">
                <a:alpha val="40000"/>
              </a:prstClr>
            </a:outerShdw>
          </a:effectLst>
        </p:spPr>
      </p:pic>
      <p:pic>
        <p:nvPicPr>
          <p:cNvPr id="5" name="Picture 4" descr="archival boxes on a table. Three vertical gray boxes with labels and bar codes at left. A horizontal gray box with a smaller cream box on top of it at right">
            <a:extLst>
              <a:ext uri="{FF2B5EF4-FFF2-40B4-BE49-F238E27FC236}">
                <a16:creationId xmlns:a16="http://schemas.microsoft.com/office/drawing/2014/main" id="{500EF3A4-4EC9-1945-BA1D-DACDCD2F3CA1}"/>
              </a:ext>
            </a:extLst>
          </p:cNvPr>
          <p:cNvPicPr/>
          <p:nvPr/>
        </p:nvPicPr>
        <p:blipFill rotWithShape="1">
          <a:blip r:embed="rId4" cstate="print">
            <a:extLst>
              <a:ext uri="{28A0092B-C50C-407E-A947-70E740481C1C}">
                <a14:useLocalDpi xmlns:a14="http://schemas.microsoft.com/office/drawing/2010/main" val="0"/>
              </a:ext>
            </a:extLst>
          </a:blip>
          <a:srcRect l="17374" r="2930"/>
          <a:stretch/>
        </p:blipFill>
        <p:spPr>
          <a:xfrm>
            <a:off x="240631" y="927620"/>
            <a:ext cx="4017349" cy="2835858"/>
          </a:xfrm>
          <a:prstGeom prst="rect">
            <a:avLst/>
          </a:prstGeom>
          <a:effectLst>
            <a:outerShdw blurRad="127000" dist="38100" dir="2700000" algn="tl" rotWithShape="0">
              <a:prstClr val="black">
                <a:alpha val="40000"/>
              </a:prstClr>
            </a:outerShdw>
          </a:effectLst>
        </p:spPr>
      </p:pic>
      <p:sp>
        <p:nvSpPr>
          <p:cNvPr id="6" name="Rectangle 5">
            <a:extLst>
              <a:ext uri="{FF2B5EF4-FFF2-40B4-BE49-F238E27FC236}">
                <a16:creationId xmlns:a16="http://schemas.microsoft.com/office/drawing/2014/main" id="{B99DA55A-2526-F841-8EDA-AABE5611B055}"/>
              </a:ext>
            </a:extLst>
          </p:cNvPr>
          <p:cNvSpPr/>
          <p:nvPr/>
        </p:nvSpPr>
        <p:spPr>
          <a:xfrm>
            <a:off x="4557302" y="2446877"/>
            <a:ext cx="3819386" cy="214482"/>
          </a:xfrm>
          <a:prstGeom prst="rect">
            <a:avLst/>
          </a:prstGeom>
        </p:spPr>
        <p:txBody>
          <a:bodyPr wrap="square">
            <a:spAutoFit/>
          </a:bodyPr>
          <a:lstStyle/>
          <a:p>
            <a:pPr algn="r">
              <a:lnSpc>
                <a:spcPct val="107000"/>
              </a:lnSpc>
            </a:pPr>
            <a:r>
              <a:rPr lang="en-US" sz="800" dirty="0"/>
              <a:t>Courtesy of UO Libraries</a:t>
            </a:r>
          </a:p>
        </p:txBody>
      </p:sp>
      <p:sp>
        <p:nvSpPr>
          <p:cNvPr id="7" name="Rectangle 6">
            <a:extLst>
              <a:ext uri="{FF2B5EF4-FFF2-40B4-BE49-F238E27FC236}">
                <a16:creationId xmlns:a16="http://schemas.microsoft.com/office/drawing/2014/main" id="{4A17505D-FC14-3041-93EE-7C204AABF34E}"/>
              </a:ext>
            </a:extLst>
          </p:cNvPr>
          <p:cNvSpPr/>
          <p:nvPr/>
        </p:nvSpPr>
        <p:spPr>
          <a:xfrm>
            <a:off x="4620213" y="4831584"/>
            <a:ext cx="3819386" cy="214482"/>
          </a:xfrm>
          <a:prstGeom prst="rect">
            <a:avLst/>
          </a:prstGeom>
        </p:spPr>
        <p:txBody>
          <a:bodyPr wrap="square">
            <a:spAutoFit/>
          </a:bodyPr>
          <a:lstStyle/>
          <a:p>
            <a:pPr algn="r">
              <a:lnSpc>
                <a:spcPct val="107000"/>
              </a:lnSpc>
            </a:pPr>
            <a:r>
              <a:rPr lang="en-US" sz="800" dirty="0"/>
              <a:t>Courtesy of UO Libraries</a:t>
            </a:r>
          </a:p>
        </p:txBody>
      </p:sp>
      <p:sp>
        <p:nvSpPr>
          <p:cNvPr id="8" name="Rectangle 7">
            <a:extLst>
              <a:ext uri="{FF2B5EF4-FFF2-40B4-BE49-F238E27FC236}">
                <a16:creationId xmlns:a16="http://schemas.microsoft.com/office/drawing/2014/main" id="{9AE19FE1-874F-E045-929F-4730D7F9AEFA}"/>
              </a:ext>
            </a:extLst>
          </p:cNvPr>
          <p:cNvSpPr/>
          <p:nvPr/>
        </p:nvSpPr>
        <p:spPr>
          <a:xfrm>
            <a:off x="522964" y="3763478"/>
            <a:ext cx="3819386" cy="214482"/>
          </a:xfrm>
          <a:prstGeom prst="rect">
            <a:avLst/>
          </a:prstGeom>
        </p:spPr>
        <p:txBody>
          <a:bodyPr wrap="square">
            <a:spAutoFit/>
          </a:bodyPr>
          <a:lstStyle/>
          <a:p>
            <a:pPr algn="r">
              <a:lnSpc>
                <a:spcPct val="107000"/>
              </a:lnSpc>
            </a:pPr>
            <a:r>
              <a:rPr lang="en-US" sz="800" dirty="0"/>
              <a:t>Courtesy of UO Libraries</a:t>
            </a:r>
          </a:p>
        </p:txBody>
      </p:sp>
    </p:spTree>
    <p:extLst>
      <p:ext uri="{BB962C8B-B14F-4D97-AF65-F5344CB8AC3E}">
        <p14:creationId xmlns:p14="http://schemas.microsoft.com/office/powerpoint/2010/main" val="68467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FA15-25CE-D14C-9981-566FBDA36FFA}"/>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50252333-8F11-F04A-B90E-30DDD220CBD9}"/>
              </a:ext>
            </a:extLst>
          </p:cNvPr>
          <p:cNvSpPr>
            <a:spLocks noGrp="1"/>
          </p:cNvSpPr>
          <p:nvPr>
            <p:ph type="sldNum" idx="12"/>
          </p:nvPr>
        </p:nvSpPr>
        <p:spPr/>
        <p:txBody>
          <a:bodyPr/>
          <a:lstStyle/>
          <a:p>
            <a:fld id="{00000000-1234-1234-1234-123412341234}" type="slidenum">
              <a:rPr lang="en" smtClean="0"/>
              <a:pPr/>
              <a:t>11</a:t>
            </a:fld>
            <a:endParaRPr lang="en" dirty="0"/>
          </a:p>
        </p:txBody>
      </p:sp>
      <p:pic>
        <p:nvPicPr>
          <p:cNvPr id="6" name="Picture 5" descr="A set of floor to ceiling library shelving in a low ceilinged room. The shelves at left have books on them while the shelves at right have archival boxes. A veriety of pipes and sensors are visible on the ceiling. The floor is degraded tiles">
            <a:extLst>
              <a:ext uri="{FF2B5EF4-FFF2-40B4-BE49-F238E27FC236}">
                <a16:creationId xmlns:a16="http://schemas.microsoft.com/office/drawing/2014/main" id="{5FBD2611-36B1-CA45-B45D-63616536FF69}"/>
              </a:ext>
            </a:extLst>
          </p:cNvPr>
          <p:cNvPicPr>
            <a:picLocks noChangeAspect="1"/>
          </p:cNvPicPr>
          <p:nvPr/>
        </p:nvPicPr>
        <p:blipFill>
          <a:blip r:embed="rId2"/>
          <a:stretch>
            <a:fillRect/>
          </a:stretch>
        </p:blipFill>
        <p:spPr>
          <a:xfrm>
            <a:off x="572619" y="402700"/>
            <a:ext cx="5775167" cy="4331375"/>
          </a:xfrm>
          <a:prstGeom prst="rect">
            <a:avLst/>
          </a:prstGeom>
        </p:spPr>
      </p:pic>
      <p:sp>
        <p:nvSpPr>
          <p:cNvPr id="7" name="Rectangle 6">
            <a:extLst>
              <a:ext uri="{FF2B5EF4-FFF2-40B4-BE49-F238E27FC236}">
                <a16:creationId xmlns:a16="http://schemas.microsoft.com/office/drawing/2014/main" id="{48AB3D6C-47D8-D144-8465-83F3124A30ED}"/>
              </a:ext>
            </a:extLst>
          </p:cNvPr>
          <p:cNvSpPr/>
          <p:nvPr/>
        </p:nvSpPr>
        <p:spPr>
          <a:xfrm>
            <a:off x="6395554" y="3982214"/>
            <a:ext cx="2809862" cy="279951"/>
          </a:xfrm>
          <a:prstGeom prst="rect">
            <a:avLst/>
          </a:prstGeom>
        </p:spPr>
        <p:txBody>
          <a:bodyPr wrap="square">
            <a:spAutoFit/>
          </a:bodyPr>
          <a:lstStyle/>
          <a:p>
            <a:pPr>
              <a:lnSpc>
                <a:spcPct val="107000"/>
              </a:lnSpc>
            </a:pPr>
            <a:r>
              <a:rPr lang="en-US" sz="1600" dirty="0"/>
              <a:t>UO Libraries Special Collections Storage</a:t>
            </a:r>
          </a:p>
        </p:txBody>
      </p:sp>
      <p:sp>
        <p:nvSpPr>
          <p:cNvPr id="9" name="Rectangle 8">
            <a:extLst>
              <a:ext uri="{FF2B5EF4-FFF2-40B4-BE49-F238E27FC236}">
                <a16:creationId xmlns:a16="http://schemas.microsoft.com/office/drawing/2014/main" id="{834B3989-6D1F-D743-8478-29E894CEC5CC}"/>
              </a:ext>
            </a:extLst>
          </p:cNvPr>
          <p:cNvSpPr/>
          <p:nvPr/>
        </p:nvSpPr>
        <p:spPr>
          <a:xfrm>
            <a:off x="6271146" y="4592714"/>
            <a:ext cx="1435399" cy="214482"/>
          </a:xfrm>
          <a:prstGeom prst="rect">
            <a:avLst/>
          </a:prstGeom>
        </p:spPr>
        <p:txBody>
          <a:bodyPr wrap="square">
            <a:spAutoFit/>
          </a:bodyPr>
          <a:lstStyle/>
          <a:p>
            <a:pPr algn="r">
              <a:lnSpc>
                <a:spcPct val="107000"/>
              </a:lnSpc>
            </a:pPr>
            <a:r>
              <a:rPr lang="en-US" sz="800" dirty="0"/>
              <a:t>Courtesy of UO Libraries</a:t>
            </a:r>
          </a:p>
        </p:txBody>
      </p:sp>
    </p:spTree>
    <p:extLst>
      <p:ext uri="{BB962C8B-B14F-4D97-AF65-F5344CB8AC3E}">
        <p14:creationId xmlns:p14="http://schemas.microsoft.com/office/powerpoint/2010/main" val="1720602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CC05ED-B598-1845-A6A7-5EE6A48BD8D1}"/>
              </a:ext>
            </a:extLst>
          </p:cNvPr>
          <p:cNvSpPr>
            <a:spLocks noGrp="1"/>
          </p:cNvSpPr>
          <p:nvPr>
            <p:ph type="sldNum" idx="12"/>
          </p:nvPr>
        </p:nvSpPr>
        <p:spPr/>
        <p:txBody>
          <a:bodyPr/>
          <a:lstStyle/>
          <a:p>
            <a:fld id="{00000000-1234-1234-1234-123412341234}" type="slidenum">
              <a:rPr lang="en" smtClean="0"/>
              <a:pPr/>
              <a:t>12</a:t>
            </a:fld>
            <a:endParaRPr lang="en" dirty="0"/>
          </a:p>
        </p:txBody>
      </p:sp>
      <p:pic>
        <p:nvPicPr>
          <p:cNvPr id="6" name="Picture 5" descr="cement floor stoarge room with open pipes on ceiling. At rear is high density shelving on rollers. At left are shelves with large boxes for artwork stored flat. In the center of the room is a table with a plastic sheet over it and more of the large boxes at one end">
            <a:extLst>
              <a:ext uri="{FF2B5EF4-FFF2-40B4-BE49-F238E27FC236}">
                <a16:creationId xmlns:a16="http://schemas.microsoft.com/office/drawing/2014/main" id="{E3ABFB20-EA96-6B4B-A5CF-22E99A1337F4}"/>
              </a:ext>
            </a:extLst>
          </p:cNvPr>
          <p:cNvPicPr>
            <a:picLocks noChangeAspect="1"/>
          </p:cNvPicPr>
          <p:nvPr/>
        </p:nvPicPr>
        <p:blipFill>
          <a:blip r:embed="rId2"/>
          <a:stretch>
            <a:fillRect/>
          </a:stretch>
        </p:blipFill>
        <p:spPr>
          <a:xfrm>
            <a:off x="3552973" y="0"/>
            <a:ext cx="3438098" cy="2578574"/>
          </a:xfrm>
          <a:prstGeom prst="rect">
            <a:avLst/>
          </a:prstGeom>
          <a:effectLst>
            <a:outerShdw blurRad="127000" dist="38100" dir="2700000" algn="tl" rotWithShape="0">
              <a:prstClr val="black">
                <a:alpha val="40000"/>
              </a:prstClr>
            </a:outerShdw>
          </a:effectLst>
        </p:spPr>
      </p:pic>
      <p:pic>
        <p:nvPicPr>
          <p:cNvPr id="8" name="Picture 7" descr="cement floor stoarge room with open pipes on ceiling. At left is black metal chest with large thin drawers. At right is open storage with specially made boxes for large artworks">
            <a:extLst>
              <a:ext uri="{FF2B5EF4-FFF2-40B4-BE49-F238E27FC236}">
                <a16:creationId xmlns:a16="http://schemas.microsoft.com/office/drawing/2014/main" id="{69CD170B-6483-7347-BCBF-C2C6A0FE2FCC}"/>
              </a:ext>
            </a:extLst>
          </p:cNvPr>
          <p:cNvPicPr>
            <a:picLocks noChangeAspect="1"/>
          </p:cNvPicPr>
          <p:nvPr/>
        </p:nvPicPr>
        <p:blipFill>
          <a:blip r:embed="rId3"/>
          <a:stretch>
            <a:fillRect/>
          </a:stretch>
        </p:blipFill>
        <p:spPr>
          <a:xfrm>
            <a:off x="3418665" y="2483893"/>
            <a:ext cx="3574437" cy="2263830"/>
          </a:xfrm>
          <a:prstGeom prst="rect">
            <a:avLst/>
          </a:prstGeom>
          <a:effectLst>
            <a:outerShdw blurRad="127000" dist="38100" dir="2700000" algn="tl" rotWithShape="0">
              <a:prstClr val="black">
                <a:alpha val="40000"/>
              </a:prstClr>
            </a:outerShdw>
          </a:effectLst>
        </p:spPr>
      </p:pic>
      <p:pic>
        <p:nvPicPr>
          <p:cNvPr id="10" name="Picture 9" descr="cement floor stoarge room with open pipes on ceiling. At left are bins for vertical storage of artwork. There are open shelves in back and center piled with miscellaneous artwork">
            <a:extLst>
              <a:ext uri="{FF2B5EF4-FFF2-40B4-BE49-F238E27FC236}">
                <a16:creationId xmlns:a16="http://schemas.microsoft.com/office/drawing/2014/main" id="{06F63712-9853-A548-9FBE-200C0F939C97}"/>
              </a:ext>
            </a:extLst>
          </p:cNvPr>
          <p:cNvPicPr>
            <a:picLocks noChangeAspect="1"/>
          </p:cNvPicPr>
          <p:nvPr/>
        </p:nvPicPr>
        <p:blipFill rotWithShape="1">
          <a:blip r:embed="rId4"/>
          <a:srcRect r="43822"/>
          <a:stretch/>
        </p:blipFill>
        <p:spPr>
          <a:xfrm>
            <a:off x="0" y="0"/>
            <a:ext cx="3550942" cy="4740674"/>
          </a:xfrm>
          <a:prstGeom prst="rect">
            <a:avLst/>
          </a:prstGeom>
          <a:effectLst>
            <a:outerShdw blurRad="1270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EF5FE8F8-18BF-C54F-97E7-4934600A8062}"/>
              </a:ext>
            </a:extLst>
          </p:cNvPr>
          <p:cNvSpPr/>
          <p:nvPr/>
        </p:nvSpPr>
        <p:spPr>
          <a:xfrm>
            <a:off x="6920669" y="4594658"/>
            <a:ext cx="2223331" cy="214482"/>
          </a:xfrm>
          <a:prstGeom prst="rect">
            <a:avLst/>
          </a:prstGeom>
        </p:spPr>
        <p:txBody>
          <a:bodyPr wrap="square">
            <a:spAutoFit/>
          </a:bodyPr>
          <a:lstStyle/>
          <a:p>
            <a:pPr algn="r">
              <a:lnSpc>
                <a:spcPct val="107000"/>
              </a:lnSpc>
            </a:pPr>
            <a:r>
              <a:rPr lang="en-US" sz="800" dirty="0"/>
              <a:t>Courtesy of Jordan Schnitzer Museum of Art</a:t>
            </a:r>
          </a:p>
        </p:txBody>
      </p:sp>
      <p:sp>
        <p:nvSpPr>
          <p:cNvPr id="16" name="Rectangle 15">
            <a:extLst>
              <a:ext uri="{FF2B5EF4-FFF2-40B4-BE49-F238E27FC236}">
                <a16:creationId xmlns:a16="http://schemas.microsoft.com/office/drawing/2014/main" id="{72520D1E-213F-4348-BDB9-8AEFE03EA592}"/>
              </a:ext>
            </a:extLst>
          </p:cNvPr>
          <p:cNvSpPr/>
          <p:nvPr/>
        </p:nvSpPr>
        <p:spPr>
          <a:xfrm>
            <a:off x="6978396" y="3709039"/>
            <a:ext cx="2223330" cy="863570"/>
          </a:xfrm>
          <a:prstGeom prst="rect">
            <a:avLst/>
          </a:prstGeom>
        </p:spPr>
        <p:txBody>
          <a:bodyPr wrap="square">
            <a:spAutoFit/>
          </a:bodyPr>
          <a:lstStyle/>
          <a:p>
            <a:pPr>
              <a:lnSpc>
                <a:spcPct val="107000"/>
              </a:lnSpc>
            </a:pPr>
            <a:r>
              <a:rPr lang="en-US" sz="1600" dirty="0"/>
              <a:t>Jordan Schnitzer Museum of Art Collections Storage</a:t>
            </a:r>
          </a:p>
        </p:txBody>
      </p:sp>
    </p:spTree>
    <p:extLst>
      <p:ext uri="{BB962C8B-B14F-4D97-AF65-F5344CB8AC3E}">
        <p14:creationId xmlns:p14="http://schemas.microsoft.com/office/powerpoint/2010/main" val="361569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636663-92A5-6148-BBED-E9AF19B54446}"/>
              </a:ext>
            </a:extLst>
          </p:cNvPr>
          <p:cNvSpPr>
            <a:spLocks noGrp="1"/>
          </p:cNvSpPr>
          <p:nvPr>
            <p:ph type="sldNum" idx="12"/>
          </p:nvPr>
        </p:nvSpPr>
        <p:spPr/>
        <p:txBody>
          <a:bodyPr/>
          <a:lstStyle/>
          <a:p>
            <a:pPr defTabSz="914378"/>
            <a:fld id="{00000000-1234-1234-1234-123412341234}" type="slidenum">
              <a:rPr lang="en" kern="0">
                <a:solidFill>
                  <a:srgbClr val="68728D"/>
                </a:solidFill>
              </a:rPr>
              <a:pPr defTabSz="914378"/>
              <a:t>13</a:t>
            </a:fld>
            <a:endParaRPr lang="en" kern="0" dirty="0">
              <a:solidFill>
                <a:srgbClr val="68728D"/>
              </a:solidFill>
            </a:endParaRPr>
          </a:p>
        </p:txBody>
      </p:sp>
      <p:pic>
        <p:nvPicPr>
          <p:cNvPr id="5" name="Picture 4" descr="Wooden object. At the left, a small trestle holds a wheel, into which are stuck a large number of knives. At right is a set of keys which can be struck by the knives as the wheel spins, playing music">
            <a:extLst>
              <a:ext uri="{FF2B5EF4-FFF2-40B4-BE49-F238E27FC236}">
                <a16:creationId xmlns:a16="http://schemas.microsoft.com/office/drawing/2014/main" id="{11290E2C-E7C3-E041-B29B-AE894D45F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016" y="388994"/>
            <a:ext cx="5458969" cy="4365839"/>
          </a:xfrm>
          <a:prstGeom prst="rect">
            <a:avLst/>
          </a:prstGeom>
          <a:effectLst>
            <a:outerShdw blurRad="127000" dist="38100" dir="2700000" algn="tl" rotWithShape="0">
              <a:prstClr val="black">
                <a:alpha val="40000"/>
              </a:prstClr>
            </a:outerShdw>
          </a:effectLst>
        </p:spPr>
      </p:pic>
      <p:sp>
        <p:nvSpPr>
          <p:cNvPr id="6" name="TextBox 5">
            <a:extLst>
              <a:ext uri="{FF2B5EF4-FFF2-40B4-BE49-F238E27FC236}">
                <a16:creationId xmlns:a16="http://schemas.microsoft.com/office/drawing/2014/main" id="{B9D5E7C4-86DF-3F4E-9E63-F9C9CC632625}"/>
              </a:ext>
            </a:extLst>
          </p:cNvPr>
          <p:cNvSpPr txBox="1"/>
          <p:nvPr/>
        </p:nvSpPr>
        <p:spPr>
          <a:xfrm>
            <a:off x="5586985" y="3219362"/>
            <a:ext cx="3383280" cy="1531766"/>
          </a:xfrm>
          <a:prstGeom prst="rect">
            <a:avLst/>
          </a:prstGeom>
          <a:noFill/>
        </p:spPr>
        <p:txBody>
          <a:bodyPr wrap="square" rtlCol="0">
            <a:spAutoFit/>
          </a:bodyPr>
          <a:lstStyle/>
          <a:p>
            <a:pPr defTabSz="914378">
              <a:lnSpc>
                <a:spcPct val="107000"/>
              </a:lnSpc>
            </a:pPr>
            <a:r>
              <a:rPr lang="en-US" sz="1600" b="1" dirty="0">
                <a:ea typeface="Times New Roman" panose="02020603050405020304" pitchFamily="18" charset="0"/>
                <a:cs typeface="Times New Roman" panose="02020603050405020304" pitchFamily="18" charset="0"/>
              </a:rPr>
              <a:t>Risus Sativus</a:t>
            </a:r>
            <a:r>
              <a:rPr lang="en-US" sz="1600" dirty="0">
                <a:ea typeface="Times New Roman" panose="02020603050405020304" pitchFamily="18" charset="0"/>
                <a:cs typeface="Times New Roman" panose="02020603050405020304" pitchFamily="18" charset="0"/>
              </a:rPr>
              <a:t>, 2011</a:t>
            </a:r>
          </a:p>
          <a:p>
            <a:pPr defTabSz="914378">
              <a:lnSpc>
                <a:spcPct val="107000"/>
              </a:lnSpc>
            </a:pPr>
            <a:r>
              <a:rPr lang="en-US" sz="1600" dirty="0">
                <a:ea typeface="Times New Roman" panose="02020603050405020304" pitchFamily="18" charset="0"/>
                <a:cs typeface="Times New Roman" panose="02020603050405020304" pitchFamily="18" charset="0"/>
              </a:rPr>
              <a:t>Carlos Castro Arias</a:t>
            </a:r>
            <a:br>
              <a:rPr lang="en-US" sz="1600" dirty="0">
                <a:ea typeface="Times New Roman" panose="02020603050405020304" pitchFamily="18" charset="0"/>
                <a:cs typeface="Times New Roman" panose="02020603050405020304" pitchFamily="18" charset="0"/>
              </a:rPr>
            </a:br>
            <a:r>
              <a:rPr lang="en-US" sz="1200" dirty="0">
                <a:ea typeface="Times New Roman" panose="02020603050405020304" pitchFamily="18" charset="0"/>
                <a:cs typeface="Times New Roman" panose="02020603050405020304" pitchFamily="18" charset="0"/>
              </a:rPr>
              <a:t>(Columbian, b. 1976)</a:t>
            </a:r>
          </a:p>
          <a:p>
            <a:pPr defTabSz="914378">
              <a:lnSpc>
                <a:spcPct val="107000"/>
              </a:lnSpc>
            </a:pPr>
            <a:endParaRPr lang="en-US" sz="1200" b="1" dirty="0">
              <a:ea typeface="Times New Roman" panose="02020603050405020304" pitchFamily="18" charset="0"/>
              <a:cs typeface="Times New Roman" panose="02020603050405020304" pitchFamily="18" charset="0"/>
            </a:endParaRPr>
          </a:p>
          <a:p>
            <a:pPr defTabSz="914378">
              <a:lnSpc>
                <a:spcPct val="107000"/>
              </a:lnSpc>
            </a:pPr>
            <a:r>
              <a:rPr lang="en-US" sz="800" dirty="0">
                <a:ea typeface="Times New Roman" panose="02020603050405020304" pitchFamily="18" charset="0"/>
                <a:cs typeface="Times New Roman" panose="02020603050405020304" pitchFamily="18" charset="0"/>
              </a:rPr>
              <a:t>Multimedia, wood, knives</a:t>
            </a:r>
          </a:p>
          <a:p>
            <a:pPr defTabSz="914378">
              <a:lnSpc>
                <a:spcPct val="107000"/>
              </a:lnSpc>
            </a:pPr>
            <a:r>
              <a:rPr lang="en-US" sz="800" dirty="0">
                <a:ea typeface="Times New Roman" panose="02020603050405020304" pitchFamily="18" charset="0"/>
                <a:cs typeface="Times New Roman" panose="02020603050405020304" pitchFamily="18" charset="0"/>
              </a:rPr>
              <a:t>H. 60-1/2 x  W. 20-1/2 x D. 26 inches</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Museum purchase with funds from the Ramsing Estate, 2013:40.1</a:t>
            </a:r>
            <a:endParaRPr lang="en-US" sz="800" dirty="0"/>
          </a:p>
        </p:txBody>
      </p:sp>
    </p:spTree>
    <p:extLst>
      <p:ext uri="{BB962C8B-B14F-4D97-AF65-F5344CB8AC3E}">
        <p14:creationId xmlns:p14="http://schemas.microsoft.com/office/powerpoint/2010/main" val="203258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B8540B-8E2F-2844-B204-DA481BB44715}"/>
              </a:ext>
            </a:extLst>
          </p:cNvPr>
          <p:cNvSpPr>
            <a:spLocks noGrp="1"/>
          </p:cNvSpPr>
          <p:nvPr>
            <p:ph type="sldNum" idx="12"/>
          </p:nvPr>
        </p:nvSpPr>
        <p:spPr/>
        <p:txBody>
          <a:bodyPr/>
          <a:lstStyle/>
          <a:p>
            <a:fld id="{00000000-1234-1234-1234-123412341234}" type="slidenum">
              <a:rPr lang="en" smtClean="0"/>
              <a:pPr/>
              <a:t>14</a:t>
            </a:fld>
            <a:endParaRPr lang="en" dirty="0"/>
          </a:p>
        </p:txBody>
      </p:sp>
      <p:pic>
        <p:nvPicPr>
          <p:cNvPr id="6" name="Picture 5" descr="set of icons for common digital formats. layered maps, gmail, bitcoin, a video camera, an iPod, a bar code, the apple logo, the twitter bird, a cell phone, a cloud, a QR code, an adobe illustrator logo, the facebook logo, a digital camera, and two monitors with a globe between them">
            <a:extLst>
              <a:ext uri="{FF2B5EF4-FFF2-40B4-BE49-F238E27FC236}">
                <a16:creationId xmlns:a16="http://schemas.microsoft.com/office/drawing/2014/main" id="{1DFA03AF-77D3-8241-B15F-74A5C6C1A6E2}"/>
              </a:ext>
            </a:extLst>
          </p:cNvPr>
          <p:cNvPicPr>
            <a:picLocks noChangeAspect="1"/>
          </p:cNvPicPr>
          <p:nvPr/>
        </p:nvPicPr>
        <p:blipFill rotWithShape="1">
          <a:blip r:embed="rId2"/>
          <a:srcRect t="46222" b="4561"/>
          <a:stretch/>
        </p:blipFill>
        <p:spPr>
          <a:xfrm>
            <a:off x="409433" y="800119"/>
            <a:ext cx="8333614" cy="3109965"/>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239195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52076-C4D3-004F-A0C3-47271B6CD070}"/>
              </a:ext>
            </a:extLst>
          </p:cNvPr>
          <p:cNvSpPr>
            <a:spLocks noGrp="1"/>
          </p:cNvSpPr>
          <p:nvPr>
            <p:ph type="sldNum" idx="12"/>
          </p:nvPr>
        </p:nvSpPr>
        <p:spPr/>
        <p:txBody>
          <a:bodyPr/>
          <a:lstStyle/>
          <a:p>
            <a:fld id="{00000000-1234-1234-1234-123412341234}" type="slidenum">
              <a:rPr lang="en" smtClean="0"/>
              <a:pPr/>
              <a:t>15</a:t>
            </a:fld>
            <a:endParaRPr lang="en" dirty="0"/>
          </a:p>
        </p:txBody>
      </p:sp>
      <p:pic>
        <p:nvPicPr>
          <p:cNvPr id="6" name="Picture 5" descr="A small robot. The feed are metal with a wire going into the left one, the legs are red coils, the body is an aluminum box with a gold dial from which extended multicolored wires, the arms are bendy metal tubes with brass fixtures for hands. The face is a small panel screen with white plastic columns framing it. There are two metal spikes on the head. Here the screen that makes the face is turned on and has a dark and light blue abstract pattern on it. ">
            <a:extLst>
              <a:ext uri="{FF2B5EF4-FFF2-40B4-BE49-F238E27FC236}">
                <a16:creationId xmlns:a16="http://schemas.microsoft.com/office/drawing/2014/main" id="{BB713B2F-DE42-394E-8945-04C7FB06AD19}"/>
              </a:ext>
            </a:extLst>
          </p:cNvPr>
          <p:cNvPicPr>
            <a:picLocks noChangeAspect="1"/>
          </p:cNvPicPr>
          <p:nvPr/>
        </p:nvPicPr>
        <p:blipFill>
          <a:blip r:embed="rId2"/>
          <a:stretch>
            <a:fillRect/>
          </a:stretch>
        </p:blipFill>
        <p:spPr>
          <a:xfrm>
            <a:off x="2748760" y="798393"/>
            <a:ext cx="3202635" cy="3950097"/>
          </a:xfrm>
          <a:prstGeom prst="rect">
            <a:avLst/>
          </a:prstGeom>
          <a:effectLst>
            <a:outerShdw blurRad="127000" dist="38100" dir="2700000" algn="tl" rotWithShape="0">
              <a:prstClr val="black">
                <a:alpha val="40000"/>
              </a:prstClr>
            </a:outerShdw>
          </a:effectLst>
        </p:spPr>
      </p:pic>
      <p:sp>
        <p:nvSpPr>
          <p:cNvPr id="7" name="Rectangle 6">
            <a:extLst>
              <a:ext uri="{FF2B5EF4-FFF2-40B4-BE49-F238E27FC236}">
                <a16:creationId xmlns:a16="http://schemas.microsoft.com/office/drawing/2014/main" id="{28519290-B8B5-ED4A-B0E1-576E9D8D103A}"/>
              </a:ext>
            </a:extLst>
          </p:cNvPr>
          <p:cNvSpPr/>
          <p:nvPr/>
        </p:nvSpPr>
        <p:spPr>
          <a:xfrm>
            <a:off x="6029715" y="2558147"/>
            <a:ext cx="2775542" cy="1861022"/>
          </a:xfrm>
          <a:prstGeom prst="rect">
            <a:avLst/>
          </a:prstGeom>
        </p:spPr>
        <p:txBody>
          <a:bodyPr wrap="square">
            <a:spAutoFit/>
          </a:bodyPr>
          <a:lstStyle/>
          <a:p>
            <a:pPr>
              <a:lnSpc>
                <a:spcPct val="107000"/>
              </a:lnSpc>
            </a:pPr>
            <a:r>
              <a:rPr lang="en-US" sz="1600" b="1" dirty="0">
                <a:ea typeface="Times New Roman" panose="02020603050405020304" pitchFamily="18" charset="0"/>
                <a:cs typeface="Times New Roman" panose="02020603050405020304" pitchFamily="18" charset="0"/>
              </a:rPr>
              <a:t>Lilliputian 2000</a:t>
            </a:r>
            <a:r>
              <a:rPr lang="en-US" sz="1600" dirty="0">
                <a:ea typeface="Times New Roman" panose="02020603050405020304" pitchFamily="18" charset="0"/>
                <a:cs typeface="Times New Roman" panose="02020603050405020304" pitchFamily="18" charset="0"/>
              </a:rPr>
              <a:t>, 2000</a:t>
            </a:r>
            <a:endParaRPr lang="en-US" sz="1600" dirty="0">
              <a:latin typeface="+mn-lt"/>
              <a:ea typeface="Times New Roman" panose="02020603050405020304" pitchFamily="18" charset="0"/>
              <a:cs typeface="Times New Roman" panose="02020603050405020304" pitchFamily="18" charset="0"/>
            </a:endParaRPr>
          </a:p>
          <a:p>
            <a:pPr>
              <a:lnSpc>
                <a:spcPct val="107000"/>
              </a:lnSpc>
            </a:pPr>
            <a:r>
              <a:rPr lang="en-US" sz="1600" dirty="0">
                <a:latin typeface="+mn-lt"/>
                <a:ea typeface="Times New Roman" panose="02020603050405020304" pitchFamily="18" charset="0"/>
                <a:cs typeface="Times New Roman" panose="02020603050405020304" pitchFamily="18" charset="0"/>
              </a:rPr>
              <a:t>PAIK Nam June </a:t>
            </a:r>
          </a:p>
          <a:p>
            <a:pPr>
              <a:lnSpc>
                <a:spcPct val="107000"/>
              </a:lnSpc>
            </a:pPr>
            <a:r>
              <a:rPr lang="en-US" sz="1200" dirty="0">
                <a:latin typeface="+mn-lt"/>
                <a:ea typeface="Times New Roman" panose="02020603050405020304" pitchFamily="18" charset="0"/>
                <a:cs typeface="Times New Roman" panose="02020603050405020304" pitchFamily="18" charset="0"/>
              </a:rPr>
              <a:t>(Korean-born American, 1932-2006)</a:t>
            </a:r>
          </a:p>
          <a:p>
            <a:pPr>
              <a:lnSpc>
                <a:spcPct val="107000"/>
              </a:lnSpc>
            </a:pPr>
            <a:endParaRPr lang="en-US" sz="1600" dirty="0">
              <a:latin typeface="+mn-lt"/>
              <a:ea typeface="Times New Roman" panose="02020603050405020304" pitchFamily="18" charset="0"/>
              <a:cs typeface="Times New Roman" panose="02020603050405020304" pitchFamily="18" charset="0"/>
            </a:endParaRPr>
          </a:p>
          <a:p>
            <a:pPr>
              <a:lnSpc>
                <a:spcPct val="107000"/>
              </a:lnSpc>
            </a:pPr>
            <a:r>
              <a:rPr lang="en-US" sz="800" dirty="0">
                <a:latin typeface="+mn-lt"/>
                <a:ea typeface="Times New Roman" panose="02020603050405020304" pitchFamily="18" charset="0"/>
                <a:cs typeface="Times New Roman" panose="02020603050405020304" pitchFamily="18" charset="0"/>
              </a:rPr>
              <a:t>Mixed media, LCD, single-channel</a:t>
            </a:r>
          </a:p>
          <a:p>
            <a:pPr>
              <a:lnSpc>
                <a:spcPct val="107000"/>
              </a:lnSpc>
            </a:pPr>
            <a:r>
              <a:rPr lang="en-US" sz="800" dirty="0">
                <a:latin typeface="+mn-lt"/>
                <a:ea typeface="Times New Roman" panose="02020603050405020304" pitchFamily="18" charset="0"/>
                <a:cs typeface="Times New Roman" panose="02020603050405020304" pitchFamily="18" charset="0"/>
              </a:rPr>
              <a:t>H. 24 x W. 16 x D. 6 inches</a:t>
            </a:r>
          </a:p>
          <a:p>
            <a:pPr>
              <a:lnSpc>
                <a:spcPct val="107000"/>
              </a:lnSpc>
            </a:pPr>
            <a:r>
              <a:rPr lang="en-US" sz="800" dirty="0">
                <a:latin typeface="+mn-lt"/>
                <a:ea typeface="Times New Roman" panose="02020603050405020304" pitchFamily="18" charset="0"/>
                <a:cs typeface="Times New Roman" panose="02020603050405020304" pitchFamily="18" charset="0"/>
              </a:rPr>
              <a:t>Jordan Schnitzer Museum of Art, University of Oregon; Purchase made possible by Alvin Friedman-Kien &amp; Ryo Toyonaga and the Farwest Steel Korean Art Endowment, 2015:44.1</a:t>
            </a:r>
            <a:endParaRPr lang="en-US" sz="800" dirty="0">
              <a:latin typeface="+mn-lt"/>
            </a:endParaRPr>
          </a:p>
        </p:txBody>
      </p:sp>
      <p:pic>
        <p:nvPicPr>
          <p:cNvPr id="8" name="Picture 7" descr="A small robot. The feed are metal with a wire going into the left one, the legs are red coils, the body is an aluminum box with a gold dial from which extended multicolored wires, the arms are bendy metal tubes with brass fixtures for hands. The face is a small panel screen with white plastic columns framing it. There are two metal spikes on the head. ">
            <a:extLst>
              <a:ext uri="{FF2B5EF4-FFF2-40B4-BE49-F238E27FC236}">
                <a16:creationId xmlns:a16="http://schemas.microsoft.com/office/drawing/2014/main" id="{B609E5A3-26CC-734E-8861-6F2C9F077B39}"/>
              </a:ext>
            </a:extLst>
          </p:cNvPr>
          <p:cNvPicPr>
            <a:picLocks noChangeAspect="1"/>
          </p:cNvPicPr>
          <p:nvPr/>
        </p:nvPicPr>
        <p:blipFill>
          <a:blip r:embed="rId3"/>
          <a:stretch>
            <a:fillRect/>
          </a:stretch>
        </p:blipFill>
        <p:spPr>
          <a:xfrm>
            <a:off x="218364" y="798394"/>
            <a:ext cx="2452076" cy="3950098"/>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2043766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30DF6B-374C-EA4D-A14D-B0C5BD2C807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dirty="0"/>
          </a:p>
        </p:txBody>
      </p:sp>
      <p:sp>
        <p:nvSpPr>
          <p:cNvPr id="2" name="Text Placeholder 1">
            <a:extLst>
              <a:ext uri="{FF2B5EF4-FFF2-40B4-BE49-F238E27FC236}">
                <a16:creationId xmlns:a16="http://schemas.microsoft.com/office/drawing/2014/main" id="{AEE4E232-6A3A-F64A-B1EC-365CCB67B39B}"/>
              </a:ext>
            </a:extLst>
          </p:cNvPr>
          <p:cNvSpPr>
            <a:spLocks noGrp="1"/>
          </p:cNvSpPr>
          <p:nvPr>
            <p:ph type="body" idx="4294967295"/>
          </p:nvPr>
        </p:nvSpPr>
        <p:spPr>
          <a:xfrm>
            <a:off x="550220" y="968617"/>
            <a:ext cx="7950468" cy="3466147"/>
          </a:xfrm>
        </p:spPr>
        <p:txBody>
          <a:bodyPr/>
          <a:lstStyle/>
          <a:p>
            <a:pPr marL="444500" lvl="0" indent="-342900">
              <a:buFont typeface="+mj-lt"/>
              <a:buAutoNum type="arabicPeriod"/>
            </a:pPr>
            <a:r>
              <a:rPr lang="en-US" sz="1800" dirty="0">
                <a:latin typeface="+mn-lt"/>
              </a:rPr>
              <a:t>Should museums and library special collections have the goal of preserving everything in their collection forever? </a:t>
            </a:r>
          </a:p>
          <a:p>
            <a:pPr marL="444500" lvl="0" indent="-342900">
              <a:buFont typeface="+mj-lt"/>
              <a:buAutoNum type="arabicPeriod"/>
            </a:pPr>
            <a:endParaRPr lang="en-US" sz="1800" dirty="0">
              <a:latin typeface="+mn-lt"/>
            </a:endParaRPr>
          </a:p>
          <a:p>
            <a:pPr marL="444500" lvl="0" indent="-342900">
              <a:buFont typeface="+mj-lt"/>
              <a:buAutoNum type="arabicPeriod"/>
            </a:pPr>
            <a:r>
              <a:rPr lang="en-US" sz="1800" dirty="0">
                <a:latin typeface="+mn-lt"/>
              </a:rPr>
              <a:t>Should museums and library special collections care for every object in the same way or should objects that are more delicate be treated differently? What about objects that are more rare or valuable? </a:t>
            </a:r>
          </a:p>
          <a:p>
            <a:pPr marL="444500" lvl="0" indent="-342900">
              <a:buFont typeface="+mj-lt"/>
              <a:buAutoNum type="arabicPeriod"/>
            </a:pPr>
            <a:endParaRPr lang="en-US" sz="1800" dirty="0">
              <a:latin typeface="+mn-lt"/>
            </a:endParaRPr>
          </a:p>
          <a:p>
            <a:pPr marL="444500" lvl="0" indent="-342900">
              <a:buFont typeface="+mj-lt"/>
              <a:buAutoNum type="arabicPeriod"/>
            </a:pPr>
            <a:r>
              <a:rPr lang="en-US" sz="1800" dirty="0">
                <a:latin typeface="+mn-lt"/>
              </a:rPr>
              <a:t>What principles should be used to decide how an individual object or item is treated? </a:t>
            </a:r>
          </a:p>
        </p:txBody>
      </p:sp>
      <p:sp>
        <p:nvSpPr>
          <p:cNvPr id="5" name="Rectangle 4">
            <a:extLst>
              <a:ext uri="{FF2B5EF4-FFF2-40B4-BE49-F238E27FC236}">
                <a16:creationId xmlns:a16="http://schemas.microsoft.com/office/drawing/2014/main" id="{CCE8F21D-6F25-DD47-9821-AFFF9E312FCD}"/>
              </a:ext>
            </a:extLst>
          </p:cNvPr>
          <p:cNvSpPr/>
          <p:nvPr/>
        </p:nvSpPr>
        <p:spPr>
          <a:xfrm>
            <a:off x="550220" y="299172"/>
            <a:ext cx="1790875" cy="461665"/>
          </a:xfrm>
          <a:prstGeom prst="rect">
            <a:avLst/>
          </a:prstGeom>
        </p:spPr>
        <p:txBody>
          <a:bodyPr wrap="none">
            <a:spAutoFit/>
          </a:bodyPr>
          <a:lstStyle/>
          <a:p>
            <a:r>
              <a:rPr lang="en-US" sz="2400" b="1" dirty="0">
                <a:latin typeface="+mj-lt"/>
              </a:rPr>
              <a:t>Questions:</a:t>
            </a:r>
          </a:p>
        </p:txBody>
      </p:sp>
    </p:spTree>
    <p:extLst>
      <p:ext uri="{BB962C8B-B14F-4D97-AF65-F5344CB8AC3E}">
        <p14:creationId xmlns:p14="http://schemas.microsoft.com/office/powerpoint/2010/main" val="2402636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EEBC-E051-524B-99C8-B5498F401C6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dirty="0"/>
          </a:p>
        </p:txBody>
      </p:sp>
      <p:sp>
        <p:nvSpPr>
          <p:cNvPr id="6" name="Rectangle 5">
            <a:extLst>
              <a:ext uri="{FF2B5EF4-FFF2-40B4-BE49-F238E27FC236}">
                <a16:creationId xmlns:a16="http://schemas.microsoft.com/office/drawing/2014/main" id="{DD9A2CD9-4124-5645-8AD3-0629D3F19A42}"/>
              </a:ext>
            </a:extLst>
          </p:cNvPr>
          <p:cNvSpPr/>
          <p:nvPr/>
        </p:nvSpPr>
        <p:spPr>
          <a:xfrm>
            <a:off x="1389329" y="1551706"/>
            <a:ext cx="7547371" cy="1846659"/>
          </a:xfrm>
          <a:prstGeom prst="rect">
            <a:avLst/>
          </a:prstGeom>
        </p:spPr>
        <p:txBody>
          <a:bodyPr wrap="square">
            <a:spAutoFit/>
          </a:bodyPr>
          <a:lstStyle/>
          <a:p>
            <a:r>
              <a:rPr lang="en-US" sz="4800" b="1" dirty="0">
                <a:latin typeface="Poppins" pitchFamily="2" charset="77"/>
                <a:cs typeface="Poppins" pitchFamily="2" charset="77"/>
              </a:rPr>
              <a:t>CATALOGUING COLLECTIONS</a:t>
            </a:r>
          </a:p>
          <a:p>
            <a:r>
              <a:rPr lang="en-US" dirty="0"/>
              <a:t>Or if a collection is uncatalogued does it exist?</a:t>
            </a:r>
          </a:p>
        </p:txBody>
      </p:sp>
    </p:spTree>
    <p:extLst>
      <p:ext uri="{BB962C8B-B14F-4D97-AF65-F5344CB8AC3E}">
        <p14:creationId xmlns:p14="http://schemas.microsoft.com/office/powerpoint/2010/main" val="3724873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A3050E-D97A-E64D-8E8D-42BCF1F2BF7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dirty="0"/>
          </a:p>
        </p:txBody>
      </p:sp>
      <p:pic>
        <p:nvPicPr>
          <p:cNvPr id="3" name="Picture 2" descr="miscellaneous battered boxes and bags. There are file folders and boxes of paperbacks. ">
            <a:extLst>
              <a:ext uri="{FF2B5EF4-FFF2-40B4-BE49-F238E27FC236}">
                <a16:creationId xmlns:a16="http://schemas.microsoft.com/office/drawing/2014/main" id="{950FBB09-7341-C84B-85C8-83E4D6ACD77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13471" y="804734"/>
            <a:ext cx="5530618" cy="3521897"/>
          </a:xfrm>
          <a:prstGeom prst="rect">
            <a:avLst/>
          </a:prstGeom>
          <a:effectLst>
            <a:outerShdw blurRad="127000" dist="38100" dir="2700000" algn="tl" rotWithShape="0">
              <a:prstClr val="black">
                <a:alpha val="40000"/>
              </a:prstClr>
            </a:outerShdw>
          </a:effectLst>
        </p:spPr>
      </p:pic>
      <p:pic>
        <p:nvPicPr>
          <p:cNvPr id="4" name="Picture 3" descr="A set of old, batter boxes and paper bags on a wooden table with wodden chairs">
            <a:extLst>
              <a:ext uri="{FF2B5EF4-FFF2-40B4-BE49-F238E27FC236}">
                <a16:creationId xmlns:a16="http://schemas.microsoft.com/office/drawing/2014/main" id="{4BE44856-5FD5-AB4B-A65F-321F7DE16373}"/>
              </a:ext>
            </a:extLst>
          </p:cNvPr>
          <p:cNvPicPr/>
          <p:nvPr/>
        </p:nvPicPr>
        <p:blipFill rotWithShape="1">
          <a:blip r:embed="rId3" cstate="print">
            <a:extLst>
              <a:ext uri="{28A0092B-C50C-407E-A947-70E740481C1C}">
                <a14:useLocalDpi xmlns:a14="http://schemas.microsoft.com/office/drawing/2010/main" val="0"/>
              </a:ext>
            </a:extLst>
          </a:blip>
          <a:srcRect l="207" t="390" r="53891"/>
          <a:stretch/>
        </p:blipFill>
        <p:spPr>
          <a:xfrm>
            <a:off x="374076" y="804734"/>
            <a:ext cx="2338063" cy="3535253"/>
          </a:xfrm>
          <a:prstGeom prst="rect">
            <a:avLst/>
          </a:prstGeom>
          <a:effectLst>
            <a:outerShdw blurRad="127000" dist="38100" dir="2700000" algn="tl" rotWithShape="0">
              <a:prstClr val="black">
                <a:alpha val="40000"/>
              </a:prstClr>
            </a:outerShdw>
          </a:effectLst>
        </p:spPr>
      </p:pic>
      <p:sp>
        <p:nvSpPr>
          <p:cNvPr id="5" name="Rectangle 4">
            <a:extLst>
              <a:ext uri="{FF2B5EF4-FFF2-40B4-BE49-F238E27FC236}">
                <a16:creationId xmlns:a16="http://schemas.microsoft.com/office/drawing/2014/main" id="{24200CC5-C912-8042-A080-3801CA1FC1F5}"/>
              </a:ext>
            </a:extLst>
          </p:cNvPr>
          <p:cNvSpPr/>
          <p:nvPr/>
        </p:nvSpPr>
        <p:spPr>
          <a:xfrm>
            <a:off x="-1107247" y="4361041"/>
            <a:ext cx="3819386" cy="214482"/>
          </a:xfrm>
          <a:prstGeom prst="rect">
            <a:avLst/>
          </a:prstGeom>
        </p:spPr>
        <p:txBody>
          <a:bodyPr wrap="square">
            <a:spAutoFit/>
          </a:bodyPr>
          <a:lstStyle/>
          <a:p>
            <a:pPr algn="r">
              <a:lnSpc>
                <a:spcPct val="107000"/>
              </a:lnSpc>
            </a:pPr>
            <a:r>
              <a:rPr lang="en-US" sz="800" dirty="0"/>
              <a:t>Courtesy of UO Libraries</a:t>
            </a:r>
          </a:p>
        </p:txBody>
      </p:sp>
      <p:sp>
        <p:nvSpPr>
          <p:cNvPr id="6" name="Rectangle 5">
            <a:extLst>
              <a:ext uri="{FF2B5EF4-FFF2-40B4-BE49-F238E27FC236}">
                <a16:creationId xmlns:a16="http://schemas.microsoft.com/office/drawing/2014/main" id="{1BAE6A47-1C3E-3742-B57E-A6949449BE8A}"/>
              </a:ext>
            </a:extLst>
          </p:cNvPr>
          <p:cNvSpPr/>
          <p:nvPr/>
        </p:nvSpPr>
        <p:spPr>
          <a:xfrm>
            <a:off x="4572000" y="4360977"/>
            <a:ext cx="3819386" cy="214482"/>
          </a:xfrm>
          <a:prstGeom prst="rect">
            <a:avLst/>
          </a:prstGeom>
        </p:spPr>
        <p:txBody>
          <a:bodyPr wrap="square">
            <a:spAutoFit/>
          </a:bodyPr>
          <a:lstStyle/>
          <a:p>
            <a:pPr algn="r">
              <a:lnSpc>
                <a:spcPct val="107000"/>
              </a:lnSpc>
            </a:pPr>
            <a:r>
              <a:rPr lang="en-US" sz="800" dirty="0"/>
              <a:t>Courtesy of UO Libraries</a:t>
            </a:r>
          </a:p>
        </p:txBody>
      </p:sp>
    </p:spTree>
    <p:extLst>
      <p:ext uri="{BB962C8B-B14F-4D97-AF65-F5344CB8AC3E}">
        <p14:creationId xmlns:p14="http://schemas.microsoft.com/office/powerpoint/2010/main" val="2388872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3149" y="4279705"/>
            <a:ext cx="4182534" cy="741293"/>
          </a:xfrm>
          <a:prstGeom prst="rect">
            <a:avLst/>
          </a:prstGeom>
        </p:spPr>
        <p:txBody>
          <a:bodyPr wrap="square">
            <a:spAutoFit/>
          </a:bodyPr>
          <a:lstStyle/>
          <a:p>
            <a:pPr>
              <a:lnSpc>
                <a:spcPct val="107000"/>
              </a:lnSpc>
            </a:pPr>
            <a:r>
              <a:rPr lang="en-US" sz="800" b="1" i="1" dirty="0">
                <a:latin typeface="+mj-lt"/>
                <a:ea typeface="Times New Roman" panose="02020603050405020304" pitchFamily="18" charset="0"/>
                <a:cs typeface="Times New Roman" panose="02020603050405020304" pitchFamily="18" charset="0"/>
              </a:rPr>
              <a:t>Nosatsu </a:t>
            </a:r>
            <a:r>
              <a:rPr lang="en-US" sz="800" b="1" dirty="0">
                <a:latin typeface="+mj-lt"/>
                <a:ea typeface="Times New Roman" panose="02020603050405020304" pitchFamily="18" charset="0"/>
                <a:cs typeface="Times New Roman" panose="02020603050405020304" pitchFamily="18" charset="0"/>
              </a:rPr>
              <a:t>of Chôyûkai Members Bathing in Waterfall [</a:t>
            </a:r>
            <a:r>
              <a:rPr lang="en-US" sz="800" b="1" i="1" dirty="0">
                <a:latin typeface="+mj-lt"/>
                <a:ea typeface="Times New Roman" panose="02020603050405020304" pitchFamily="18" charset="0"/>
                <a:cs typeface="Times New Roman" panose="02020603050405020304" pitchFamily="18" charset="0"/>
              </a:rPr>
              <a:t>Suikoden mitate</a:t>
            </a:r>
            <a:r>
              <a:rPr lang="en-US" sz="800" b="1" dirty="0">
                <a:latin typeface="+mj-lt"/>
                <a:ea typeface="Times New Roman" panose="02020603050405020304" pitchFamily="18" charset="0"/>
                <a:cs typeface="Times New Roman" panose="02020603050405020304" pitchFamily="18" charset="0"/>
              </a:rPr>
              <a:t>]</a:t>
            </a:r>
          </a:p>
          <a:p>
            <a:pPr>
              <a:lnSpc>
                <a:spcPct val="107000"/>
              </a:lnSpc>
            </a:pPr>
            <a:r>
              <a:rPr lang="en-US" sz="800" dirty="0">
                <a:latin typeface="+mj-lt"/>
                <a:ea typeface="Times New Roman" panose="02020603050405020304" pitchFamily="18" charset="0"/>
                <a:cs typeface="Times New Roman" panose="02020603050405020304" pitchFamily="18" charset="0"/>
              </a:rPr>
              <a:t>Japanese; Taishô period, 1925. Woodblock-printed </a:t>
            </a:r>
            <a:r>
              <a:rPr lang="en-US" sz="800" i="1" dirty="0">
                <a:latin typeface="+mj-lt"/>
                <a:ea typeface="Times New Roman" panose="02020603050405020304" pitchFamily="18" charset="0"/>
                <a:cs typeface="Times New Roman" panose="02020603050405020304" pitchFamily="18" charset="0"/>
              </a:rPr>
              <a:t>nôsatsu</a:t>
            </a:r>
            <a:r>
              <a:rPr lang="en-US" sz="800" dirty="0">
                <a:latin typeface="+mj-lt"/>
                <a:ea typeface="Times New Roman" panose="02020603050405020304" pitchFamily="18" charset="0"/>
                <a:cs typeface="Times New Roman" panose="02020603050405020304" pitchFamily="18" charset="0"/>
              </a:rPr>
              <a:t> (</a:t>
            </a:r>
            <a:r>
              <a:rPr lang="ja-JP" altLang="en-US" sz="800">
                <a:latin typeface="+mj-lt"/>
                <a:ea typeface="Times New Roman" panose="02020603050405020304" pitchFamily="18" charset="0"/>
                <a:cs typeface="Times New Roman" panose="02020603050405020304" pitchFamily="18" charset="0"/>
              </a:rPr>
              <a:t>納札</a:t>
            </a:r>
            <a:r>
              <a:rPr lang="en-US" altLang="ja-JP" sz="800" dirty="0">
                <a:latin typeface="+mj-lt"/>
                <a:ea typeface="Times New Roman" panose="02020603050405020304" pitchFamily="18" charset="0"/>
                <a:cs typeface="Times New Roman" panose="02020603050405020304" pitchFamily="18" charset="0"/>
              </a:rPr>
              <a:t>) </a:t>
            </a:r>
            <a:r>
              <a:rPr lang="en-US" sz="800" dirty="0">
                <a:latin typeface="+mj-lt"/>
                <a:ea typeface="Times New Roman" panose="02020603050405020304" pitchFamily="18" charset="0"/>
                <a:cs typeface="Times New Roman" panose="02020603050405020304" pitchFamily="18" charset="0"/>
              </a:rPr>
              <a:t>or </a:t>
            </a:r>
            <a:r>
              <a:rPr lang="en-US" sz="800" i="1" dirty="0">
                <a:latin typeface="+mj-lt"/>
                <a:ea typeface="Times New Roman" panose="02020603050405020304" pitchFamily="18" charset="0"/>
                <a:cs typeface="Times New Roman" panose="02020603050405020304" pitchFamily="18" charset="0"/>
              </a:rPr>
              <a:t>senjafuda</a:t>
            </a:r>
            <a:r>
              <a:rPr lang="en-US" sz="800" dirty="0">
                <a:latin typeface="+mj-lt"/>
                <a:ea typeface="Times New Roman" panose="02020603050405020304" pitchFamily="18" charset="0"/>
                <a:cs typeface="Times New Roman" panose="02020603050405020304" pitchFamily="18" charset="0"/>
              </a:rPr>
              <a:t> (</a:t>
            </a:r>
            <a:r>
              <a:rPr lang="ja-JP" altLang="en-US" sz="800">
                <a:latin typeface="+mj-lt"/>
                <a:ea typeface="Times New Roman" panose="02020603050405020304" pitchFamily="18" charset="0"/>
                <a:cs typeface="Times New Roman" panose="02020603050405020304" pitchFamily="18" charset="0"/>
              </a:rPr>
              <a:t>千社札</a:t>
            </a:r>
            <a:r>
              <a:rPr lang="en-US" altLang="ja-JP" sz="800" dirty="0">
                <a:latin typeface="+mj-lt"/>
                <a:ea typeface="Times New Roman" panose="02020603050405020304" pitchFamily="18" charset="0"/>
                <a:cs typeface="Times New Roman" panose="02020603050405020304" pitchFamily="18" charset="0"/>
              </a:rPr>
              <a:t>) </a:t>
            </a:r>
            <a:r>
              <a:rPr lang="en-US" sz="800" dirty="0">
                <a:latin typeface="+mj-lt"/>
                <a:ea typeface="Times New Roman" panose="02020603050405020304" pitchFamily="18" charset="0"/>
                <a:cs typeface="Times New Roman" panose="02020603050405020304" pitchFamily="18" charset="0"/>
              </a:rPr>
              <a:t>in </a:t>
            </a:r>
            <a:r>
              <a:rPr lang="en-US" sz="800" i="1" dirty="0">
                <a:latin typeface="+mj-lt"/>
                <a:ea typeface="Times New Roman" panose="02020603050405020304" pitchFamily="18" charset="0"/>
                <a:cs typeface="Times New Roman" panose="02020603050405020304" pitchFamily="18" charset="0"/>
              </a:rPr>
              <a:t>yonchô</a:t>
            </a:r>
            <a:r>
              <a:rPr lang="en-US" sz="800" dirty="0">
                <a:latin typeface="+mj-lt"/>
                <a:ea typeface="Times New Roman" panose="02020603050405020304" pitchFamily="18" charset="0"/>
                <a:cs typeface="Times New Roman" panose="02020603050405020304" pitchFamily="18" charset="0"/>
              </a:rPr>
              <a:t> format; ink and color on paper. H. 7-3/16 x W. 8-1/8 inches</a:t>
            </a:r>
          </a:p>
          <a:p>
            <a:pPr>
              <a:lnSpc>
                <a:spcPct val="107000"/>
              </a:lnSpc>
            </a:pPr>
            <a:r>
              <a:rPr lang="en-US" sz="800" dirty="0">
                <a:latin typeface="+mj-lt"/>
                <a:ea typeface="Times New Roman" panose="02020603050405020304" pitchFamily="18" charset="0"/>
                <a:cs typeface="Times New Roman" panose="02020603050405020304" pitchFamily="18" charset="0"/>
              </a:rPr>
              <a:t>Jordan Schnitzer Museum of Art, University of Oregon; Gift of Frederick Starr Estate, 1964:3.23.1696</a:t>
            </a:r>
            <a:endParaRPr lang="en-US" sz="800" dirty="0">
              <a:latin typeface="+mj-lt"/>
            </a:endParaRPr>
          </a:p>
        </p:txBody>
      </p:sp>
      <p:pic>
        <p:nvPicPr>
          <p:cNvPr id="5" name="Picture 4" descr="ink and paper drawing. At the top are columsn of text with Japanese characters. The image shows three men bathing in a waterfall. All of them have elaborate blue and red patterns on their skin (either tight clothing or a tattoo). There is a stone at left with red writing on it.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929" y="2052838"/>
            <a:ext cx="3953804" cy="2894004"/>
          </a:xfrm>
          <a:prstGeom prst="rect">
            <a:avLst/>
          </a:prstGeom>
          <a:effectLst>
            <a:outerShdw blurRad="127000" dist="38100" dir="2700000" algn="tl" rotWithShape="0">
              <a:prstClr val="black">
                <a:alpha val="40000"/>
              </a:prstClr>
            </a:outerShdw>
          </a:effectLst>
        </p:spPr>
      </p:pic>
      <p:pic>
        <p:nvPicPr>
          <p:cNvPr id="4" name="Picture 3" descr="old papers laid out on a table. They are handwritten and have strong creases in them- none lie flat. At right is a box stuffed with papers on a chair">
            <a:extLst>
              <a:ext uri="{FF2B5EF4-FFF2-40B4-BE49-F238E27FC236}">
                <a16:creationId xmlns:a16="http://schemas.microsoft.com/office/drawing/2014/main" id="{1A827FEA-5385-7B48-8BF6-B92997D999B7}"/>
              </a:ext>
            </a:extLst>
          </p:cNvPr>
          <p:cNvPicPr/>
          <p:nvPr/>
        </p:nvPicPr>
        <p:blipFill>
          <a:blip r:embed="rId3">
            <a:extLst>
              <a:ext uri="{28A0092B-C50C-407E-A947-70E740481C1C}">
                <a14:useLocalDpi xmlns:a14="http://schemas.microsoft.com/office/drawing/2010/main" val="0"/>
              </a:ext>
            </a:extLst>
          </a:blip>
          <a:stretch>
            <a:fillRect/>
          </a:stretch>
        </p:blipFill>
        <p:spPr>
          <a:xfrm>
            <a:off x="4647934" y="142974"/>
            <a:ext cx="3920333" cy="2859079"/>
          </a:xfrm>
          <a:prstGeom prst="rect">
            <a:avLst/>
          </a:prstGeom>
          <a:effectLst>
            <a:outerShdw blurRad="127000" dist="38100" dir="2700000" algn="tl" rotWithShape="0">
              <a:prstClr val="black">
                <a:alpha val="40000"/>
              </a:prstClr>
            </a:outerShdw>
          </a:effectLst>
        </p:spPr>
      </p:pic>
      <p:sp>
        <p:nvSpPr>
          <p:cNvPr id="6" name="TextBox 5">
            <a:extLst>
              <a:ext uri="{FF2B5EF4-FFF2-40B4-BE49-F238E27FC236}">
                <a16:creationId xmlns:a16="http://schemas.microsoft.com/office/drawing/2014/main" id="{46748D3B-6DAE-4848-92BC-738E97A9B291}"/>
              </a:ext>
            </a:extLst>
          </p:cNvPr>
          <p:cNvSpPr txBox="1"/>
          <p:nvPr/>
        </p:nvSpPr>
        <p:spPr>
          <a:xfrm>
            <a:off x="2453488" y="142974"/>
            <a:ext cx="2160325" cy="868443"/>
          </a:xfrm>
          <a:prstGeom prst="rect">
            <a:avLst/>
          </a:prstGeom>
          <a:noFill/>
        </p:spPr>
        <p:txBody>
          <a:bodyPr wrap="square" rtlCol="0">
            <a:spAutoFit/>
          </a:bodyPr>
          <a:lstStyle/>
          <a:p>
            <a:pPr algn="r" defTabSz="914378">
              <a:lnSpc>
                <a:spcPct val="107000"/>
              </a:lnSpc>
            </a:pPr>
            <a:r>
              <a:rPr lang="en-US" sz="1200" dirty="0">
                <a:latin typeface="+mj-lt"/>
                <a:ea typeface="Times New Roman" panose="02020603050405020304" pitchFamily="18" charset="0"/>
                <a:cs typeface="Times New Roman" panose="02020603050405020304" pitchFamily="18" charset="0"/>
              </a:rPr>
              <a:t>Processing Jackson County Records, UO Libraries Special Collections</a:t>
            </a:r>
          </a:p>
          <a:p>
            <a:pPr algn="r" defTabSz="914378">
              <a:lnSpc>
                <a:spcPct val="107000"/>
              </a:lnSpc>
            </a:pPr>
            <a:endParaRPr lang="en-US" sz="1200" dirty="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B6DD63E-784E-9346-B61F-FAB4D5A76542}"/>
              </a:ext>
            </a:extLst>
          </p:cNvPr>
          <p:cNvSpPr/>
          <p:nvPr/>
        </p:nvSpPr>
        <p:spPr>
          <a:xfrm>
            <a:off x="4837592" y="3015246"/>
            <a:ext cx="3819386" cy="214482"/>
          </a:xfrm>
          <a:prstGeom prst="rect">
            <a:avLst/>
          </a:prstGeom>
        </p:spPr>
        <p:txBody>
          <a:bodyPr wrap="square">
            <a:spAutoFit/>
          </a:bodyPr>
          <a:lstStyle/>
          <a:p>
            <a:pPr algn="r">
              <a:lnSpc>
                <a:spcPct val="107000"/>
              </a:lnSpc>
            </a:pPr>
            <a:r>
              <a:rPr lang="en-US" sz="800" dirty="0"/>
              <a:t>Courtesy of UO Libraries</a:t>
            </a:r>
          </a:p>
        </p:txBody>
      </p:sp>
    </p:spTree>
    <p:extLst>
      <p:ext uri="{BB962C8B-B14F-4D97-AF65-F5344CB8AC3E}">
        <p14:creationId xmlns:p14="http://schemas.microsoft.com/office/powerpoint/2010/main" val="1768792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ctrTitle"/>
          </p:nvPr>
        </p:nvSpPr>
        <p:spPr>
          <a:xfrm>
            <a:off x="163640" y="1411281"/>
            <a:ext cx="8219964" cy="1403358"/>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CARING FOR COLLECTIONS</a:t>
            </a:r>
            <a:endParaRPr dirty="0"/>
          </a:p>
        </p:txBody>
      </p:sp>
      <p:sp>
        <p:nvSpPr>
          <p:cNvPr id="2" name="TextBox 1">
            <a:extLst>
              <a:ext uri="{FF2B5EF4-FFF2-40B4-BE49-F238E27FC236}">
                <a16:creationId xmlns:a16="http://schemas.microsoft.com/office/drawing/2014/main" id="{AFFE5998-EE64-FF4E-9892-9F16E91A514C}"/>
              </a:ext>
            </a:extLst>
          </p:cNvPr>
          <p:cNvSpPr txBox="1"/>
          <p:nvPr/>
        </p:nvSpPr>
        <p:spPr>
          <a:xfrm>
            <a:off x="163641" y="2400987"/>
            <a:ext cx="3687228" cy="307777"/>
          </a:xfrm>
          <a:prstGeom prst="rect">
            <a:avLst/>
          </a:prstGeom>
          <a:noFill/>
        </p:spPr>
        <p:txBody>
          <a:bodyPr wrap="none" rtlCol="0">
            <a:spAutoFit/>
          </a:bodyPr>
          <a:lstStyle/>
          <a:p>
            <a:r>
              <a:rPr lang="en-US" dirty="0"/>
              <a:t>What Does it Mean to Care for a Collection?</a:t>
            </a:r>
          </a:p>
        </p:txBody>
      </p:sp>
      <p:pic>
        <p:nvPicPr>
          <p:cNvPr id="5" name="Picture 4">
            <a:extLst>
              <a:ext uri="{FF2B5EF4-FFF2-40B4-BE49-F238E27FC236}">
                <a16:creationId xmlns:a16="http://schemas.microsoft.com/office/drawing/2014/main" id="{3D8F2E7D-1AB7-8E4B-88EB-49BD32349028}"/>
              </a:ext>
            </a:extLst>
          </p:cNvPr>
          <p:cNvPicPr>
            <a:picLocks noChangeAspect="1"/>
          </p:cNvPicPr>
          <p:nvPr/>
        </p:nvPicPr>
        <p:blipFill>
          <a:blip r:embed="rId3"/>
          <a:stretch>
            <a:fillRect/>
          </a:stretch>
        </p:blipFill>
        <p:spPr>
          <a:xfrm>
            <a:off x="5861297" y="4687581"/>
            <a:ext cx="3148201" cy="314329"/>
          </a:xfrm>
          <a:prstGeom prst="rect">
            <a:avLst/>
          </a:prstGeom>
        </p:spPr>
      </p:pic>
    </p:spTree>
    <p:extLst>
      <p:ext uri="{BB962C8B-B14F-4D97-AF65-F5344CB8AC3E}">
        <p14:creationId xmlns:p14="http://schemas.microsoft.com/office/powerpoint/2010/main" val="1521425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73FE-8BA6-594C-B654-AAB0296289C3}"/>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A74F7E42-1177-8C40-836D-6FEB2C2B7C35}"/>
              </a:ext>
            </a:extLst>
          </p:cNvPr>
          <p:cNvSpPr>
            <a:spLocks noGrp="1"/>
          </p:cNvSpPr>
          <p:nvPr>
            <p:ph type="sldNum" idx="12"/>
          </p:nvPr>
        </p:nvSpPr>
        <p:spPr/>
        <p:txBody>
          <a:bodyPr/>
          <a:lstStyle/>
          <a:p>
            <a:fld id="{00000000-1234-1234-1234-123412341234}" type="slidenum">
              <a:rPr lang="en" smtClean="0"/>
              <a:pPr/>
              <a:t>20</a:t>
            </a:fld>
            <a:endParaRPr lang="en" dirty="0"/>
          </a:p>
        </p:txBody>
      </p:sp>
      <p:pic>
        <p:nvPicPr>
          <p:cNvPr id="6" name="Picture 5" descr="Library shelf full of archival boxes with labels and tags. ">
            <a:extLst>
              <a:ext uri="{FF2B5EF4-FFF2-40B4-BE49-F238E27FC236}">
                <a16:creationId xmlns:a16="http://schemas.microsoft.com/office/drawing/2014/main" id="{7077A4B2-3B3C-8846-BECD-E4DAB9AFE23D}"/>
              </a:ext>
            </a:extLst>
          </p:cNvPr>
          <p:cNvPicPr>
            <a:picLocks noChangeAspect="1"/>
          </p:cNvPicPr>
          <p:nvPr/>
        </p:nvPicPr>
        <p:blipFill>
          <a:blip r:embed="rId2"/>
          <a:stretch>
            <a:fillRect/>
          </a:stretch>
        </p:blipFill>
        <p:spPr>
          <a:xfrm>
            <a:off x="286401" y="202868"/>
            <a:ext cx="6059808" cy="4544856"/>
          </a:xfrm>
          <a:prstGeom prst="rect">
            <a:avLst/>
          </a:prstGeom>
          <a:effectLst>
            <a:outerShdw blurRad="127000" dist="38100" dir="2700000" algn="tl" rotWithShape="0">
              <a:prstClr val="black">
                <a:alpha val="40000"/>
              </a:prstClr>
            </a:outerShdw>
          </a:effectLst>
        </p:spPr>
      </p:pic>
      <p:sp>
        <p:nvSpPr>
          <p:cNvPr id="7" name="TextBox 6">
            <a:extLst>
              <a:ext uri="{FF2B5EF4-FFF2-40B4-BE49-F238E27FC236}">
                <a16:creationId xmlns:a16="http://schemas.microsoft.com/office/drawing/2014/main" id="{1F6FE352-27C6-FA4B-8F8C-2CCFC7E0F9B2}"/>
              </a:ext>
            </a:extLst>
          </p:cNvPr>
          <p:cNvSpPr txBox="1"/>
          <p:nvPr/>
        </p:nvSpPr>
        <p:spPr>
          <a:xfrm>
            <a:off x="6404388" y="4028857"/>
            <a:ext cx="2648320" cy="473206"/>
          </a:xfrm>
          <a:prstGeom prst="rect">
            <a:avLst/>
          </a:prstGeom>
          <a:noFill/>
        </p:spPr>
        <p:txBody>
          <a:bodyPr wrap="square" rtlCol="0">
            <a:spAutoFit/>
          </a:bodyPr>
          <a:lstStyle/>
          <a:p>
            <a:pPr defTabSz="914378">
              <a:lnSpc>
                <a:spcPct val="107000"/>
              </a:lnSpc>
            </a:pPr>
            <a:r>
              <a:rPr lang="en-US" sz="1200" dirty="0">
                <a:ea typeface="Times New Roman" panose="02020603050405020304" pitchFamily="18" charset="0"/>
                <a:cs typeface="Times New Roman" panose="02020603050405020304" pitchFamily="18" charset="0"/>
              </a:rPr>
              <a:t>Special Collections Storage,</a:t>
            </a:r>
          </a:p>
          <a:p>
            <a:pPr defTabSz="914378">
              <a:lnSpc>
                <a:spcPct val="107000"/>
              </a:lnSpc>
            </a:pPr>
            <a:r>
              <a:rPr lang="en-US" sz="1200" dirty="0">
                <a:ea typeface="Times New Roman" panose="02020603050405020304" pitchFamily="18" charset="0"/>
                <a:cs typeface="Times New Roman" panose="02020603050405020304" pitchFamily="18" charset="0"/>
              </a:rPr>
              <a:t>UO Libraries</a:t>
            </a:r>
          </a:p>
        </p:txBody>
      </p:sp>
      <p:sp>
        <p:nvSpPr>
          <p:cNvPr id="8" name="Rectangle 7">
            <a:extLst>
              <a:ext uri="{FF2B5EF4-FFF2-40B4-BE49-F238E27FC236}">
                <a16:creationId xmlns:a16="http://schemas.microsoft.com/office/drawing/2014/main" id="{9AD18F18-0467-B649-AF57-85A65ADE0D63}"/>
              </a:ext>
            </a:extLst>
          </p:cNvPr>
          <p:cNvSpPr/>
          <p:nvPr/>
        </p:nvSpPr>
        <p:spPr>
          <a:xfrm>
            <a:off x="6409099" y="4592714"/>
            <a:ext cx="1319449" cy="214482"/>
          </a:xfrm>
          <a:prstGeom prst="rect">
            <a:avLst/>
          </a:prstGeom>
        </p:spPr>
        <p:txBody>
          <a:bodyPr wrap="square">
            <a:spAutoFit/>
          </a:bodyPr>
          <a:lstStyle/>
          <a:p>
            <a:pPr>
              <a:lnSpc>
                <a:spcPct val="107000"/>
              </a:lnSpc>
            </a:pPr>
            <a:r>
              <a:rPr lang="en-US" sz="800" dirty="0"/>
              <a:t>Courtesy of UO Libraries</a:t>
            </a:r>
          </a:p>
        </p:txBody>
      </p:sp>
    </p:spTree>
    <p:extLst>
      <p:ext uri="{BB962C8B-B14F-4D97-AF65-F5344CB8AC3E}">
        <p14:creationId xmlns:p14="http://schemas.microsoft.com/office/powerpoint/2010/main" val="2884717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F57794-701C-7347-8A9A-1EAB7FA289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dirty="0"/>
          </a:p>
        </p:txBody>
      </p:sp>
      <p:pic>
        <p:nvPicPr>
          <p:cNvPr id="3" name="Picture 2" descr="old wood block print on cream paper. Chinese characters written at the top and within the drawing. Depicts the edge of a lake with people working in a field. Four individuals are bent over, and two are using a pully system to irrigate the field. ">
            <a:extLst>
              <a:ext uri="{FF2B5EF4-FFF2-40B4-BE49-F238E27FC236}">
                <a16:creationId xmlns:a16="http://schemas.microsoft.com/office/drawing/2014/main" id="{69840947-3E74-BF40-8697-DA2794E23A7E}"/>
              </a:ext>
            </a:extLst>
          </p:cNvPr>
          <p:cNvPicPr>
            <a:picLocks noChangeAspect="1"/>
          </p:cNvPicPr>
          <p:nvPr/>
        </p:nvPicPr>
        <p:blipFill rotWithShape="1">
          <a:blip r:embed="rId2"/>
          <a:srcRect l="1295" t="1846" r="1649" b="1453"/>
          <a:stretch/>
        </p:blipFill>
        <p:spPr>
          <a:xfrm>
            <a:off x="4631782" y="146257"/>
            <a:ext cx="3811379" cy="4852737"/>
          </a:xfrm>
          <a:prstGeom prst="rect">
            <a:avLst/>
          </a:prstGeom>
          <a:ln>
            <a:noFill/>
          </a:ln>
          <a:effectLst>
            <a:outerShdw blurRad="127000" dist="38100" dir="2700000" algn="tl" rotWithShape="0">
              <a:prstClr val="black">
                <a:alpha val="40000"/>
              </a:prstClr>
            </a:outerShdw>
          </a:effectLst>
        </p:spPr>
      </p:pic>
      <p:pic>
        <p:nvPicPr>
          <p:cNvPr id="4" name="Picture 3" descr="old wood block print on cream paper. Chinese characters written at the top and within the drawing. Depicts the edge of a lake with people working in a field. In the foreground, a figure carries a bucket and a child on opposite ends of a shoulder brace and second figure points in the direction of the fields ">
            <a:extLst>
              <a:ext uri="{FF2B5EF4-FFF2-40B4-BE49-F238E27FC236}">
                <a16:creationId xmlns:a16="http://schemas.microsoft.com/office/drawing/2014/main" id="{726E0648-71C3-CE4A-9DE6-23F558140248}"/>
              </a:ext>
            </a:extLst>
          </p:cNvPr>
          <p:cNvPicPr>
            <a:picLocks noChangeAspect="1"/>
          </p:cNvPicPr>
          <p:nvPr/>
        </p:nvPicPr>
        <p:blipFill rotWithShape="1">
          <a:blip r:embed="rId3"/>
          <a:srcRect l="3174" t="2016" r="1825" b="2444"/>
          <a:stretch/>
        </p:blipFill>
        <p:spPr>
          <a:xfrm>
            <a:off x="696033" y="146257"/>
            <a:ext cx="3786998" cy="4852737"/>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90843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6A281-03CD-824E-851B-83784D742A4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dirty="0"/>
          </a:p>
        </p:txBody>
      </p:sp>
      <p:pic>
        <p:nvPicPr>
          <p:cNvPr id="3" name="Picture 2" descr="Title: Rice Cultivation 11 (of 23), from the book Imperially Composed Pictures of Tilling and Weaving (Yuzhi Gengzhi tu 御製耕織圖)&#10;Artist/Maker: JIAO Bingzhen 焦秉貞 焦秉&#10;Object type: book&#10;Culture: Chinese&#10;Date: Qing dynasty (1644-1912), Kangxi period (1661-1722), 1696&#10;Place Associated: China&#10;Materials: Page 17 (of 52) from an accordion-fold woodblock-printed album; ink on paper with red seals&#10;Dimensions: H. 14-1/8 x W. 10-7/8 inches (including mounting); H. 12-5/8 x W. 10-3/8 inches (printed page)&#10;Credit Line/Donor: Murray Warner Collection of Oriental Art&#10;ID Number: MWCH51:C1.17&#10;Location: Soreng Gallery: Southeast corner Walk-In Case&#10;">
            <a:extLst>
              <a:ext uri="{FF2B5EF4-FFF2-40B4-BE49-F238E27FC236}">
                <a16:creationId xmlns:a16="http://schemas.microsoft.com/office/drawing/2014/main" id="{CD0DCD5E-4B31-C64C-9EBE-3F3D44977E85}"/>
              </a:ext>
            </a:extLst>
          </p:cNvPr>
          <p:cNvPicPr>
            <a:picLocks noChangeAspect="1"/>
          </p:cNvPicPr>
          <p:nvPr/>
        </p:nvPicPr>
        <p:blipFill rotWithShape="1">
          <a:blip r:embed="rId2"/>
          <a:srcRect l="25977" t="28312" r="21811" b="33499"/>
          <a:stretch/>
        </p:blipFill>
        <p:spPr>
          <a:xfrm>
            <a:off x="492232" y="290384"/>
            <a:ext cx="8159536" cy="4443691"/>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1657881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ACAA5E-BBB5-8A4E-98C1-67E6B0AFD8A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dirty="0"/>
          </a:p>
        </p:txBody>
      </p:sp>
      <p:pic>
        <p:nvPicPr>
          <p:cNvPr id="9" name="Picture 8" descr="Title: Geng zhi tu&#10;LC Subject: Agriculture—China; Silk industry—China; Silkworms; Art, Chinese&#10;Alternative Title: 耕織圖&#10;Creator: unknown&#10;Description: Cover title. Printed on one side of a continuous sheet folded accordion style and pasted down at the two ends to board covers.&quot;Huiyuan Shen Runfu, chun zu chao ren.&quot;&#10;Identifier: S471_C6_G46&#10;Item Locator: S471.C6 G46&#10;Rights: No Copyright – United States&#10;">
            <a:extLst>
              <a:ext uri="{FF2B5EF4-FFF2-40B4-BE49-F238E27FC236}">
                <a16:creationId xmlns:a16="http://schemas.microsoft.com/office/drawing/2014/main" id="{2AEFBED9-CC48-0B49-B91E-D9E658DA3A56}"/>
              </a:ext>
            </a:extLst>
          </p:cNvPr>
          <p:cNvPicPr>
            <a:picLocks noChangeAspect="1"/>
          </p:cNvPicPr>
          <p:nvPr/>
        </p:nvPicPr>
        <p:blipFill rotWithShape="1">
          <a:blip r:embed="rId2"/>
          <a:srcRect l="12520" t="11136" r="29698" b="53199"/>
          <a:stretch/>
        </p:blipFill>
        <p:spPr>
          <a:xfrm>
            <a:off x="1366423" y="249654"/>
            <a:ext cx="7190729" cy="4649891"/>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536289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EB38F9-8EEB-BA47-8730-E97C01D5949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dirty="0"/>
          </a:p>
        </p:txBody>
      </p:sp>
      <p:pic>
        <p:nvPicPr>
          <p:cNvPr id="3" name="Picture 2" descr="Use Restrictions: Property rights reside with Special Collections &amp; University Archives, University of Oregon Libraries. All requests for permission to publish collection materials must be submitted to Special Collections &amp; University Archives, spcarref@uoregon.edu.&#10;Language: Chinese&#10;Place Of Publication: China?&#10;Local Collection Name: Gertrude Bass Warner Memorial Library. Chinese Art&#10;Type: Text&#10;Extent: 1 volume (unpaged): chiefly illustrations; 36 cm&#10;Set: University of Oregon Special Collections Manuscripts and Rare Books&#10;Primary Set: University of Oregon Special Collections Manuscripts and Rare Books&#10;Institution: University of Oregon&#10;">
            <a:extLst>
              <a:ext uri="{FF2B5EF4-FFF2-40B4-BE49-F238E27FC236}">
                <a16:creationId xmlns:a16="http://schemas.microsoft.com/office/drawing/2014/main" id="{E2F45180-7260-D548-BA4A-D7D1AB29CB71}"/>
              </a:ext>
            </a:extLst>
          </p:cNvPr>
          <p:cNvPicPr>
            <a:picLocks noChangeAspect="1"/>
          </p:cNvPicPr>
          <p:nvPr/>
        </p:nvPicPr>
        <p:blipFill rotWithShape="1">
          <a:blip r:embed="rId2"/>
          <a:srcRect l="11253" t="47228" r="29697" b="11649"/>
          <a:stretch/>
        </p:blipFill>
        <p:spPr>
          <a:xfrm>
            <a:off x="1370840" y="224319"/>
            <a:ext cx="6394736" cy="4665581"/>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3157712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1524000" y="501369"/>
            <a:ext cx="5655733" cy="3323987"/>
          </a:xfrm>
          <a:prstGeom prst="rect">
            <a:avLst/>
          </a:prstGeom>
        </p:spPr>
        <p:txBody>
          <a:bodyPr wrap="square">
            <a:spAutoFit/>
          </a:bodyPr>
          <a:lstStyle/>
          <a:p>
            <a:r>
              <a:rPr lang="en-US" sz="2400" b="1" dirty="0"/>
              <a:t>Closing Reflection:</a:t>
            </a:r>
          </a:p>
          <a:p>
            <a:endParaRPr lang="en-US" sz="2400" b="1" dirty="0"/>
          </a:p>
          <a:p>
            <a:r>
              <a:rPr lang="en-US" sz="1800" dirty="0"/>
              <a:t>Caring for collections requires expertise. What are some of the different types of skills needed for collections care? </a:t>
            </a:r>
          </a:p>
          <a:p>
            <a:endParaRPr lang="en-US" sz="1800" dirty="0"/>
          </a:p>
          <a:p>
            <a:r>
              <a:rPr lang="en-US" sz="1800" dirty="0"/>
              <a:t>Museums and libraries are often under-staffed and it can be easy to focus resources on more directly public-facing activities rather than behind the scenes collections care. Why is collections care critical? Why is it overlooked as a priority?  </a:t>
            </a:r>
          </a:p>
        </p:txBody>
      </p:sp>
    </p:spTree>
    <p:extLst>
      <p:ext uri="{BB962C8B-B14F-4D97-AF65-F5344CB8AC3E}">
        <p14:creationId xmlns:p14="http://schemas.microsoft.com/office/powerpoint/2010/main" val="137686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10A63D-523D-49AF-B1C9-23B5264214F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26</a:t>
            </a:fld>
            <a:endParaRPr lang="en" dirty="0"/>
          </a:p>
        </p:txBody>
      </p:sp>
      <p:sp>
        <p:nvSpPr>
          <p:cNvPr id="4" name="TextBox 3">
            <a:extLst>
              <a:ext uri="{FF2B5EF4-FFF2-40B4-BE49-F238E27FC236}">
                <a16:creationId xmlns:a16="http://schemas.microsoft.com/office/drawing/2014/main" id="{745024A7-08AD-42BB-AD25-F6789EB3FA1F}"/>
              </a:ext>
            </a:extLst>
          </p:cNvPr>
          <p:cNvSpPr txBox="1"/>
          <p:nvPr/>
        </p:nvSpPr>
        <p:spPr>
          <a:xfrm>
            <a:off x="728400" y="1053846"/>
            <a:ext cx="8001000" cy="29349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Special Collections and University Archives, University of Oregon</a:t>
            </a:r>
          </a:p>
          <a:p>
            <a:r>
              <a:rPr lang="en-US" sz="1200" dirty="0"/>
              <a:t>For information about reproduction and use of copyrighted works, please contact SCUA at </a:t>
            </a:r>
            <a:r>
              <a:rPr lang="en-US" sz="1200" dirty="0">
                <a:hlinkClick r:id="rId2"/>
              </a:rPr>
              <a:t>spcarref@uoregon.edu</a:t>
            </a:r>
            <a:endParaRPr lang="en-US" sz="1200" dirty="0"/>
          </a:p>
          <a:p>
            <a:endParaRPr lang="en-US" sz="1000" dirty="0"/>
          </a:p>
          <a:p>
            <a:r>
              <a:rPr lang="en-US" sz="1000" dirty="0"/>
              <a:t>Works In Copyright</a:t>
            </a:r>
          </a:p>
          <a:p>
            <a:r>
              <a:rPr lang="en-US" sz="1000" dirty="0"/>
              <a:t>(5) PH037_b183_71577 Angelus Studio Photographs</a:t>
            </a:r>
          </a:p>
          <a:p>
            <a:r>
              <a:rPr lang="en-US" sz="1000" dirty="0"/>
              <a:t>(5) PH037_b153_T00082 Angelus Studio Photographs</a:t>
            </a:r>
          </a:p>
          <a:p>
            <a:r>
              <a:rPr lang="en-US" sz="1000" dirty="0"/>
              <a:t>(6) John Yeon, Plans, Elevations (f33) [27]</a:t>
            </a:r>
          </a:p>
          <a:p>
            <a:endParaRPr lang="en-US" sz="1000" dirty="0"/>
          </a:p>
          <a:p>
            <a:r>
              <a:rPr lang="en-US" b="1" dirty="0"/>
              <a:t>Jordan Schnitzer Museum of Art, University of Oregon</a:t>
            </a:r>
            <a:endParaRPr lang="en-US" dirty="0"/>
          </a:p>
          <a:p>
            <a:r>
              <a:rPr lang="en-US" sz="1200" dirty="0"/>
              <a:t>For information about reproduction and use of copyrighted works, please email </a:t>
            </a:r>
            <a:r>
              <a:rPr lang="en-US" sz="1200" dirty="0">
                <a:hlinkClick r:id="rId2"/>
              </a:rPr>
              <a:t>jsmith3@uoregon.edu</a:t>
            </a:r>
            <a:endParaRPr lang="en-US" sz="1200" dirty="0"/>
          </a:p>
          <a:p>
            <a:endParaRPr lang="en-US" sz="1000" dirty="0"/>
          </a:p>
          <a:p>
            <a:r>
              <a:rPr lang="en-US" sz="1000" dirty="0"/>
              <a:t>Works In Copyright</a:t>
            </a:r>
          </a:p>
          <a:p>
            <a:pPr>
              <a:lnSpc>
                <a:spcPct val="107000"/>
              </a:lnSpc>
            </a:pPr>
            <a:r>
              <a:rPr lang="en-US" sz="1000" dirty="0"/>
              <a:t>(13) Carlos Castro Arias, [</a:t>
            </a:r>
            <a:r>
              <a:rPr lang="en-US" sz="1000" b="1" dirty="0" err="1"/>
              <a:t>Risus</a:t>
            </a:r>
            <a:r>
              <a:rPr lang="en-US" sz="1000" b="1" dirty="0"/>
              <a:t> Sativus</a:t>
            </a:r>
            <a:r>
              <a:rPr lang="en-US" sz="1000" dirty="0"/>
              <a:t>, 2011]</a:t>
            </a:r>
          </a:p>
          <a:p>
            <a:pPr>
              <a:lnSpc>
                <a:spcPct val="107000"/>
              </a:lnSpc>
            </a:pPr>
            <a:r>
              <a:rPr lang="en-US" sz="1000" dirty="0"/>
              <a:t>(15) PAIK Nam June, [</a:t>
            </a:r>
            <a:r>
              <a:rPr lang="en-US" sz="1000" b="1" dirty="0"/>
              <a:t>Lilliputian 2000</a:t>
            </a:r>
            <a:r>
              <a:rPr lang="en-US" sz="1000"/>
              <a:t>, 2000]</a:t>
            </a:r>
          </a:p>
          <a:p>
            <a:pPr>
              <a:lnSpc>
                <a:spcPct val="107000"/>
              </a:lnSpc>
            </a:pPr>
            <a:endParaRPr lang="en-US" sz="1000" dirty="0"/>
          </a:p>
          <a:p>
            <a:pPr>
              <a:lnSpc>
                <a:spcPct val="107000"/>
              </a:lnSpc>
            </a:pPr>
            <a:endParaRPr lang="en-US" sz="1000" dirty="0"/>
          </a:p>
          <a:p>
            <a:pPr>
              <a:lnSpc>
                <a:spcPct val="107000"/>
              </a:lnSpc>
            </a:pPr>
            <a:endParaRPr lang="en-US" sz="1000" dirty="0"/>
          </a:p>
        </p:txBody>
      </p:sp>
      <p:sp>
        <p:nvSpPr>
          <p:cNvPr id="7" name="TextBox 5">
            <a:extLst>
              <a:ext uri="{FF2B5EF4-FFF2-40B4-BE49-F238E27FC236}">
                <a16:creationId xmlns:a16="http://schemas.microsoft.com/office/drawing/2014/main" id="{98DCAC96-CCC2-2448-BFAA-CCFC136CC10F}"/>
              </a:ext>
            </a:extLst>
          </p:cNvPr>
          <p:cNvSpPr txBox="1"/>
          <p:nvPr/>
        </p:nvSpPr>
        <p:spPr>
          <a:xfrm>
            <a:off x="438912" y="445877"/>
            <a:ext cx="1141659" cy="461665"/>
          </a:xfrm>
          <a:prstGeom prst="rect">
            <a:avLst/>
          </a:prstGeom>
          <a:noFill/>
        </p:spPr>
        <p:txBody>
          <a:bodyPr wrap="none" rtlCol="0">
            <a:spAutoFit/>
          </a:bodyPr>
          <a:lstStyle/>
          <a:p>
            <a:r>
              <a:rPr lang="en-US" sz="2400" b="1" dirty="0">
                <a:latin typeface="+mj-lt"/>
              </a:rPr>
              <a:t>Rights</a:t>
            </a:r>
          </a:p>
        </p:txBody>
      </p:sp>
    </p:spTree>
    <p:extLst>
      <p:ext uri="{BB962C8B-B14F-4D97-AF65-F5344CB8AC3E}">
        <p14:creationId xmlns:p14="http://schemas.microsoft.com/office/powerpoint/2010/main" val="2601599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0" name="Google Shape;320;p13"/>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dirty="0"/>
          </a:p>
        </p:txBody>
      </p:sp>
      <p:pic>
        <p:nvPicPr>
          <p:cNvPr id="3" name="Picture 2">
            <a:extLst>
              <a:ext uri="{FF2B5EF4-FFF2-40B4-BE49-F238E27FC236}">
                <a16:creationId xmlns:a16="http://schemas.microsoft.com/office/drawing/2014/main" id="{9518E10A-D9AB-334B-8A34-7BB385ADEAE3}"/>
              </a:ext>
            </a:extLst>
          </p:cNvPr>
          <p:cNvPicPr>
            <a:picLocks noChangeAspect="1"/>
          </p:cNvPicPr>
          <p:nvPr/>
        </p:nvPicPr>
        <p:blipFill>
          <a:blip r:embed="rId3"/>
          <a:stretch>
            <a:fillRect/>
          </a:stretch>
        </p:blipFill>
        <p:spPr>
          <a:xfrm>
            <a:off x="5408908" y="4687581"/>
            <a:ext cx="3148201" cy="314329"/>
          </a:xfrm>
          <a:prstGeom prst="rect">
            <a:avLst/>
          </a:prstGeom>
        </p:spPr>
      </p:pic>
      <p:sp>
        <p:nvSpPr>
          <p:cNvPr id="5" name="Rectangle 4">
            <a:extLst>
              <a:ext uri="{FF2B5EF4-FFF2-40B4-BE49-F238E27FC236}">
                <a16:creationId xmlns:a16="http://schemas.microsoft.com/office/drawing/2014/main" id="{882839BA-A468-3848-B44A-A2D3F0870872}"/>
              </a:ext>
            </a:extLst>
          </p:cNvPr>
          <p:cNvSpPr/>
          <p:nvPr/>
        </p:nvSpPr>
        <p:spPr>
          <a:xfrm>
            <a:off x="279421" y="657239"/>
            <a:ext cx="1603324" cy="461665"/>
          </a:xfrm>
          <a:prstGeom prst="rect">
            <a:avLst/>
          </a:prstGeom>
        </p:spPr>
        <p:txBody>
          <a:bodyPr wrap="none">
            <a:spAutoFit/>
          </a:bodyPr>
          <a:lstStyle/>
          <a:p>
            <a:r>
              <a:rPr lang="en-US" sz="2400" b="1" dirty="0">
                <a:latin typeface="+mj-lt"/>
              </a:rPr>
              <a:t>Sponsors</a:t>
            </a:r>
          </a:p>
        </p:txBody>
      </p:sp>
      <p:sp>
        <p:nvSpPr>
          <p:cNvPr id="6" name="TextBox 5">
            <a:extLst>
              <a:ext uri="{FF2B5EF4-FFF2-40B4-BE49-F238E27FC236}">
                <a16:creationId xmlns:a16="http://schemas.microsoft.com/office/drawing/2014/main" id="{E8D37F4F-4314-0046-96EA-A7DFA5238589}"/>
              </a:ext>
            </a:extLst>
          </p:cNvPr>
          <p:cNvSpPr txBox="1"/>
          <p:nvPr/>
        </p:nvSpPr>
        <p:spPr>
          <a:xfrm>
            <a:off x="279421" y="1131234"/>
            <a:ext cx="5794120" cy="670825"/>
          </a:xfrm>
          <a:prstGeom prst="rect">
            <a:avLst/>
          </a:prstGeom>
          <a:noFill/>
        </p:spPr>
        <p:txBody>
          <a:bodyPr wrap="square" rtlCol="0">
            <a:spAutoFit/>
          </a:bodyPr>
          <a:lstStyle/>
          <a:p>
            <a:pPr>
              <a:lnSpc>
                <a:spcPct val="107000"/>
              </a:lnSpc>
            </a:pPr>
            <a:r>
              <a:rPr lang="en-US" sz="1200" dirty="0">
                <a:latin typeface="+mj-lt"/>
              </a:rPr>
              <a:t>The Uniting Collections curriculum is the result of a collaboration between the </a:t>
            </a:r>
            <a:r>
              <a:rPr lang="en-US" sz="1200" u="sng" dirty="0">
                <a:latin typeface="+mj-lt"/>
                <a:hlinkClick r:id="rId4"/>
              </a:rPr>
              <a:t>University of Oregon Libraries</a:t>
            </a:r>
            <a:r>
              <a:rPr lang="en-US" sz="1200" dirty="0">
                <a:latin typeface="+mj-lt"/>
              </a:rPr>
              <a:t> and the </a:t>
            </a:r>
            <a:r>
              <a:rPr lang="en-US" sz="1200" u="sng" dirty="0">
                <a:latin typeface="+mj-lt"/>
                <a:hlinkClick r:id="rId5"/>
              </a:rPr>
              <a:t>Jordan Schnitzer Museum of Art</a:t>
            </a:r>
            <a:r>
              <a:rPr lang="en-US" sz="1200" dirty="0">
                <a:latin typeface="+mj-lt"/>
              </a:rPr>
              <a:t>, with support from </a:t>
            </a:r>
            <a:r>
              <a:rPr lang="en-US" sz="1200" u="sng" dirty="0">
                <a:latin typeface="+mj-lt"/>
                <a:hlinkClick r:id="rId6"/>
              </a:rPr>
              <a:t>The Andrew W. Mellon Foundation</a:t>
            </a:r>
            <a:r>
              <a:rPr lang="en-US" sz="1200" dirty="0">
                <a:latin typeface="+mj-lt"/>
              </a:rPr>
              <a:t>.</a:t>
            </a:r>
          </a:p>
        </p:txBody>
      </p:sp>
      <p:sp>
        <p:nvSpPr>
          <p:cNvPr id="11" name="Rectangle 10">
            <a:extLst>
              <a:ext uri="{FF2B5EF4-FFF2-40B4-BE49-F238E27FC236}">
                <a16:creationId xmlns:a16="http://schemas.microsoft.com/office/drawing/2014/main" id="{0DB31F3C-4BD7-E843-AE2C-5203D472E910}"/>
              </a:ext>
            </a:extLst>
          </p:cNvPr>
          <p:cNvSpPr/>
          <p:nvPr/>
        </p:nvSpPr>
        <p:spPr>
          <a:xfrm>
            <a:off x="332584" y="2195570"/>
            <a:ext cx="1619354" cy="461665"/>
          </a:xfrm>
          <a:prstGeom prst="rect">
            <a:avLst/>
          </a:prstGeom>
        </p:spPr>
        <p:txBody>
          <a:bodyPr wrap="none">
            <a:spAutoFit/>
          </a:bodyPr>
          <a:lstStyle/>
          <a:p>
            <a:r>
              <a:rPr lang="en-US" sz="2400" b="1" dirty="0">
                <a:latin typeface="+mj-lt"/>
              </a:rPr>
              <a:t>Licensing</a:t>
            </a:r>
          </a:p>
        </p:txBody>
      </p:sp>
      <p:pic>
        <p:nvPicPr>
          <p:cNvPr id="15" name="Picture 14">
            <a:extLst>
              <a:ext uri="{FF2B5EF4-FFF2-40B4-BE49-F238E27FC236}">
                <a16:creationId xmlns:a16="http://schemas.microsoft.com/office/drawing/2014/main" id="{037D2191-8C4D-A744-86E5-0615A6060332}"/>
              </a:ext>
            </a:extLst>
          </p:cNvPr>
          <p:cNvPicPr>
            <a:picLocks noChangeAspect="1"/>
          </p:cNvPicPr>
          <p:nvPr/>
        </p:nvPicPr>
        <p:blipFill>
          <a:blip r:embed="rId7"/>
          <a:stretch>
            <a:fillRect/>
          </a:stretch>
        </p:blipFill>
        <p:spPr>
          <a:xfrm>
            <a:off x="332584" y="2571939"/>
            <a:ext cx="1379979" cy="286093"/>
          </a:xfrm>
          <a:prstGeom prst="rect">
            <a:avLst/>
          </a:prstGeom>
        </p:spPr>
      </p:pic>
      <p:sp>
        <p:nvSpPr>
          <p:cNvPr id="9" name="TextBox 8">
            <a:extLst>
              <a:ext uri="{FF2B5EF4-FFF2-40B4-BE49-F238E27FC236}">
                <a16:creationId xmlns:a16="http://schemas.microsoft.com/office/drawing/2014/main" id="{F4E4E870-A134-F347-9DF9-DD1930480440}"/>
              </a:ext>
            </a:extLst>
          </p:cNvPr>
          <p:cNvSpPr txBox="1"/>
          <p:nvPr/>
        </p:nvSpPr>
        <p:spPr>
          <a:xfrm>
            <a:off x="332583" y="2841359"/>
            <a:ext cx="8224525" cy="1461362"/>
          </a:xfrm>
          <a:prstGeom prst="rect">
            <a:avLst/>
          </a:prstGeom>
          <a:noFill/>
        </p:spPr>
        <p:txBody>
          <a:bodyPr wrap="square" lIns="91440" tIns="45720" rIns="91440" bIns="45720" rtlCol="0" anchor="t">
            <a:spAutoFit/>
          </a:bodyPr>
          <a:lstStyle/>
          <a:p>
            <a:pPr>
              <a:lnSpc>
                <a:spcPct val="107000"/>
              </a:lnSpc>
            </a:pPr>
            <a:r>
              <a:rPr lang="en-US" sz="1200" dirty="0">
                <a:latin typeface="+mj-lt"/>
              </a:rPr>
              <a:t>This work is licensed under a </a:t>
            </a:r>
            <a:r>
              <a:rPr lang="en-US" sz="1200" u="sng" dirty="0">
                <a:latin typeface="+mj-lt"/>
                <a:hlinkClick r:id="rId8"/>
              </a:rPr>
              <a:t>Creative Commons Attribution-NonCommercial-Sharealike 4.0 International License</a:t>
            </a:r>
            <a:r>
              <a:rPr lang="en-US" sz="1200" dirty="0">
                <a:latin typeface="+mj-lt"/>
              </a:rPr>
              <a:t> to Daphne Gallagher and the University of Oregon, 2020.</a:t>
            </a:r>
          </a:p>
          <a:p>
            <a:pPr>
              <a:lnSpc>
                <a:spcPct val="107000"/>
              </a:lnSpc>
            </a:pPr>
            <a:r>
              <a:rPr lang="en-US" sz="1200" dirty="0">
                <a:latin typeface="+mj-lt"/>
              </a:rPr>
              <a:t>This work may be adapted and reused by educators in schools, museums, libraries or any other non-profit context. You are encouraged to adapt the content to your institution. If you have any questions about your use of this resource, please contact Daphne Gallagher (daphne@uoregon.edu) </a:t>
            </a:r>
          </a:p>
          <a:p>
            <a:pPr>
              <a:lnSpc>
                <a:spcPct val="107000"/>
              </a:lnSpc>
            </a:pPr>
            <a:r>
              <a:rPr lang="en-US" sz="1200" dirty="0">
                <a:latin typeface="+mj-lt"/>
              </a:rPr>
              <a:t>Individual works included in the PowerPoint may be under copyright or separate license. Please refer to the Rights slide(s) for more information.</a:t>
            </a:r>
            <a:endParaRPr lang="en-US" dirty="0"/>
          </a:p>
        </p:txBody>
      </p:sp>
    </p:spTree>
    <p:extLst>
      <p:ext uri="{BB962C8B-B14F-4D97-AF65-F5344CB8AC3E}">
        <p14:creationId xmlns:p14="http://schemas.microsoft.com/office/powerpoint/2010/main" val="390322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1621762" y="1394161"/>
            <a:ext cx="5305206" cy="738664"/>
          </a:xfrm>
          <a:prstGeom prst="rect">
            <a:avLst/>
          </a:prstGeom>
        </p:spPr>
        <p:txBody>
          <a:bodyPr wrap="square">
            <a:spAutoFit/>
          </a:bodyPr>
          <a:lstStyle/>
          <a:p>
            <a:r>
              <a:rPr lang="en-US" sz="2400" b="1" dirty="0"/>
              <a:t>Group Brainstorm</a:t>
            </a:r>
          </a:p>
          <a:p>
            <a:r>
              <a:rPr lang="en-US" sz="1800" dirty="0"/>
              <a:t>What does it mean to care for a collection? </a:t>
            </a:r>
          </a:p>
        </p:txBody>
      </p:sp>
    </p:spTree>
    <p:extLst>
      <p:ext uri="{BB962C8B-B14F-4D97-AF65-F5344CB8AC3E}">
        <p14:creationId xmlns:p14="http://schemas.microsoft.com/office/powerpoint/2010/main" val="2310807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EEBC-E051-524B-99C8-B5498F401C6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dirty="0"/>
          </a:p>
        </p:txBody>
      </p:sp>
      <p:sp>
        <p:nvSpPr>
          <p:cNvPr id="6" name="Rectangle 5">
            <a:extLst>
              <a:ext uri="{FF2B5EF4-FFF2-40B4-BE49-F238E27FC236}">
                <a16:creationId xmlns:a16="http://schemas.microsoft.com/office/drawing/2014/main" id="{DD9A2CD9-4124-5645-8AD3-0629D3F19A42}"/>
              </a:ext>
            </a:extLst>
          </p:cNvPr>
          <p:cNvSpPr/>
          <p:nvPr/>
        </p:nvSpPr>
        <p:spPr>
          <a:xfrm>
            <a:off x="1289295" y="1416466"/>
            <a:ext cx="7066822" cy="1569660"/>
          </a:xfrm>
          <a:prstGeom prst="rect">
            <a:avLst/>
          </a:prstGeom>
        </p:spPr>
        <p:txBody>
          <a:bodyPr wrap="square">
            <a:spAutoFit/>
          </a:bodyPr>
          <a:lstStyle/>
          <a:p>
            <a:r>
              <a:rPr lang="en-US" sz="4800" b="1" dirty="0">
                <a:latin typeface="Poppins" pitchFamily="2" charset="77"/>
                <a:cs typeface="Poppins" pitchFamily="2" charset="77"/>
              </a:rPr>
              <a:t>PRESERVING PHYSICAL INTEGRITY</a:t>
            </a:r>
            <a:endParaRPr lang="en-US" sz="4800" dirty="0">
              <a:latin typeface="Poppins" pitchFamily="2" charset="77"/>
              <a:cs typeface="Poppins" pitchFamily="2" charset="77"/>
            </a:endParaRPr>
          </a:p>
        </p:txBody>
      </p:sp>
    </p:spTree>
    <p:extLst>
      <p:ext uri="{BB962C8B-B14F-4D97-AF65-F5344CB8AC3E}">
        <p14:creationId xmlns:p14="http://schemas.microsoft.com/office/powerpoint/2010/main" val="302925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1E50F7-187E-434D-A87D-AB6ED572CBD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dirty="0"/>
          </a:p>
        </p:txBody>
      </p:sp>
      <p:pic>
        <p:nvPicPr>
          <p:cNvPr id="3" name="Picture 2" descr="woman in N95 mask at left, wearing clear plastic gloves and crouched holding a spray bottle. She is spraying an old document with writing on it that is propped up on a box">
            <a:extLst>
              <a:ext uri="{FF2B5EF4-FFF2-40B4-BE49-F238E27FC236}">
                <a16:creationId xmlns:a16="http://schemas.microsoft.com/office/drawing/2014/main" id="{663BFAA2-7669-974E-A0CD-D741AAAD758B}"/>
              </a:ext>
            </a:extLst>
          </p:cNvPr>
          <p:cNvPicPr/>
          <p:nvPr/>
        </p:nvPicPr>
        <p:blipFill rotWithShape="1">
          <a:blip r:embed="rId2">
            <a:extLst>
              <a:ext uri="{28A0092B-C50C-407E-A947-70E740481C1C}">
                <a14:useLocalDpi xmlns:a14="http://schemas.microsoft.com/office/drawing/2010/main" val="0"/>
              </a:ext>
            </a:extLst>
          </a:blip>
          <a:srcRect r="18159"/>
          <a:stretch/>
        </p:blipFill>
        <p:spPr>
          <a:xfrm>
            <a:off x="0" y="0"/>
            <a:ext cx="2623367" cy="2231409"/>
          </a:xfrm>
          <a:prstGeom prst="rect">
            <a:avLst/>
          </a:prstGeom>
          <a:effectLst>
            <a:outerShdw blurRad="127000" dist="38100" dir="2700000" algn="tl" rotWithShape="0">
              <a:prstClr val="black">
                <a:alpha val="40000"/>
              </a:prstClr>
            </a:outerShdw>
          </a:effectLst>
        </p:spPr>
      </p:pic>
      <p:sp>
        <p:nvSpPr>
          <p:cNvPr id="6" name="Rectangle 5">
            <a:extLst>
              <a:ext uri="{FF2B5EF4-FFF2-40B4-BE49-F238E27FC236}">
                <a16:creationId xmlns:a16="http://schemas.microsoft.com/office/drawing/2014/main" id="{9D122DC1-3D59-5E47-B492-5DB7B69B133C}"/>
              </a:ext>
            </a:extLst>
          </p:cNvPr>
          <p:cNvSpPr/>
          <p:nvPr/>
        </p:nvSpPr>
        <p:spPr>
          <a:xfrm>
            <a:off x="6188012" y="2939585"/>
            <a:ext cx="2867277" cy="600102"/>
          </a:xfrm>
          <a:prstGeom prst="rect">
            <a:avLst/>
          </a:prstGeom>
        </p:spPr>
        <p:txBody>
          <a:bodyPr wrap="square">
            <a:spAutoFit/>
          </a:bodyPr>
          <a:lstStyle/>
          <a:p>
            <a:pPr>
              <a:lnSpc>
                <a:spcPct val="107000"/>
              </a:lnSpc>
            </a:pPr>
            <a:r>
              <a:rPr lang="en-US" sz="1600" dirty="0"/>
              <a:t>Nitrate negatives in deteriorated condition</a:t>
            </a:r>
          </a:p>
        </p:txBody>
      </p:sp>
      <p:sp>
        <p:nvSpPr>
          <p:cNvPr id="7" name="Rectangle 6">
            <a:extLst>
              <a:ext uri="{FF2B5EF4-FFF2-40B4-BE49-F238E27FC236}">
                <a16:creationId xmlns:a16="http://schemas.microsoft.com/office/drawing/2014/main" id="{60EEA242-FE1F-304A-81E0-8B0BC3E72C2C}"/>
              </a:ext>
            </a:extLst>
          </p:cNvPr>
          <p:cNvSpPr/>
          <p:nvPr/>
        </p:nvSpPr>
        <p:spPr>
          <a:xfrm>
            <a:off x="2675030" y="1258656"/>
            <a:ext cx="2816942" cy="863570"/>
          </a:xfrm>
          <a:prstGeom prst="rect">
            <a:avLst/>
          </a:prstGeom>
        </p:spPr>
        <p:txBody>
          <a:bodyPr wrap="square">
            <a:spAutoFit/>
          </a:bodyPr>
          <a:lstStyle/>
          <a:p>
            <a:pPr>
              <a:lnSpc>
                <a:spcPct val="107000"/>
              </a:lnSpc>
            </a:pPr>
            <a:r>
              <a:rPr lang="en-US" sz="1600" dirty="0"/>
              <a:t>Using a deacidifying spray to stabilize a document written on acidic paper</a:t>
            </a:r>
          </a:p>
        </p:txBody>
      </p:sp>
      <p:sp>
        <p:nvSpPr>
          <p:cNvPr id="12" name="Rectangle 11">
            <a:extLst>
              <a:ext uri="{FF2B5EF4-FFF2-40B4-BE49-F238E27FC236}">
                <a16:creationId xmlns:a16="http://schemas.microsoft.com/office/drawing/2014/main" id="{5346C9E4-CA29-2149-AEEA-386EFEC91834}"/>
              </a:ext>
            </a:extLst>
          </p:cNvPr>
          <p:cNvSpPr/>
          <p:nvPr/>
        </p:nvSpPr>
        <p:spPr>
          <a:xfrm>
            <a:off x="2623367" y="2071518"/>
            <a:ext cx="1357082" cy="214482"/>
          </a:xfrm>
          <a:prstGeom prst="rect">
            <a:avLst/>
          </a:prstGeom>
        </p:spPr>
        <p:txBody>
          <a:bodyPr wrap="square">
            <a:spAutoFit/>
          </a:bodyPr>
          <a:lstStyle/>
          <a:p>
            <a:pPr algn="r">
              <a:lnSpc>
                <a:spcPct val="107000"/>
              </a:lnSpc>
            </a:pPr>
            <a:r>
              <a:rPr lang="en-US" sz="800" dirty="0"/>
              <a:t>Courtesy of UO Libraries</a:t>
            </a:r>
          </a:p>
        </p:txBody>
      </p:sp>
      <p:pic>
        <p:nvPicPr>
          <p:cNvPr id="5" name="Picture 4" descr="Low wooden lumber mill with grassy field in foreground. Image is discolored with significant darkening at right">
            <a:extLst>
              <a:ext uri="{FF2B5EF4-FFF2-40B4-BE49-F238E27FC236}">
                <a16:creationId xmlns:a16="http://schemas.microsoft.com/office/drawing/2014/main" id="{A95FF2E8-FE3F-2C41-BECC-79E2D2E42186}"/>
              </a:ext>
            </a:extLst>
          </p:cNvPr>
          <p:cNvPicPr>
            <a:picLocks noChangeAspect="1"/>
          </p:cNvPicPr>
          <p:nvPr/>
        </p:nvPicPr>
        <p:blipFill>
          <a:blip r:embed="rId3"/>
          <a:stretch>
            <a:fillRect/>
          </a:stretch>
        </p:blipFill>
        <p:spPr>
          <a:xfrm>
            <a:off x="3029914" y="2471418"/>
            <a:ext cx="3026430" cy="2375973"/>
          </a:xfrm>
          <a:prstGeom prst="rect">
            <a:avLst/>
          </a:prstGeom>
          <a:effectLst>
            <a:outerShdw blurRad="127000" dist="38100" dir="2700000" algn="tl" rotWithShape="0">
              <a:prstClr val="black">
                <a:alpha val="40000"/>
              </a:prstClr>
            </a:outerShdw>
          </a:effectLst>
        </p:spPr>
      </p:pic>
      <p:pic>
        <p:nvPicPr>
          <p:cNvPr id="14" name="Picture 13" descr="warsship USS Omaha sailing under a bridge. Image is discolored with crinkled distortion">
            <a:extLst>
              <a:ext uri="{FF2B5EF4-FFF2-40B4-BE49-F238E27FC236}">
                <a16:creationId xmlns:a16="http://schemas.microsoft.com/office/drawing/2014/main" id="{09C21BA6-92E4-7643-964E-F16BF1AD50FC}"/>
              </a:ext>
            </a:extLst>
          </p:cNvPr>
          <p:cNvPicPr>
            <a:picLocks noChangeAspect="1"/>
          </p:cNvPicPr>
          <p:nvPr/>
        </p:nvPicPr>
        <p:blipFill>
          <a:blip r:embed="rId4"/>
          <a:stretch>
            <a:fillRect/>
          </a:stretch>
        </p:blipFill>
        <p:spPr>
          <a:xfrm>
            <a:off x="0" y="2470247"/>
            <a:ext cx="2918842" cy="2378316"/>
          </a:xfrm>
          <a:prstGeom prst="rect">
            <a:avLst/>
          </a:prstGeom>
          <a:effectLst>
            <a:outerShdw blurRad="127000" dist="38100" dir="2700000" algn="tl" rotWithShape="0">
              <a:prstClr val="black">
                <a:alpha val="40000"/>
              </a:prstClr>
            </a:outerShdw>
          </a:effectLst>
        </p:spPr>
      </p:pic>
      <p:sp>
        <p:nvSpPr>
          <p:cNvPr id="15" name="TextBox 14">
            <a:extLst>
              <a:ext uri="{FF2B5EF4-FFF2-40B4-BE49-F238E27FC236}">
                <a16:creationId xmlns:a16="http://schemas.microsoft.com/office/drawing/2014/main" id="{4A1DA200-C880-4C42-BFB3-806E966C9C41}"/>
              </a:ext>
            </a:extLst>
          </p:cNvPr>
          <p:cNvSpPr txBox="1"/>
          <p:nvPr/>
        </p:nvSpPr>
        <p:spPr>
          <a:xfrm>
            <a:off x="6208608" y="3611315"/>
            <a:ext cx="2867277" cy="1538883"/>
          </a:xfrm>
          <a:prstGeom prst="rect">
            <a:avLst/>
          </a:prstGeom>
          <a:noFill/>
        </p:spPr>
        <p:txBody>
          <a:bodyPr wrap="square" rtlCol="0">
            <a:spAutoFit/>
          </a:bodyPr>
          <a:lstStyle/>
          <a:p>
            <a:r>
              <a:rPr lang="en-US" sz="800" dirty="0"/>
              <a:t>Top: PH037_b183_71577, 1880/1947, Angelus Studio photographs, 1880s-1940s, PH037, Box 183, Special Collections &amp; University Archives, University of Oregon Libraries, Eugene, Oregon </a:t>
            </a:r>
          </a:p>
          <a:p>
            <a:endParaRPr lang="en-US" sz="800" dirty="0"/>
          </a:p>
          <a:p>
            <a:r>
              <a:rPr lang="en-US" sz="800" dirty="0"/>
              <a:t>Bottom: PH037_b153_T00082 Angelus Studio Photographs, 1880/1949, Angelus Studio photographs, 1880s-1940s, PH037, Box 153, Special Collections &amp; University Archives, University of Oregon Libraries, Eugene, Oregon </a:t>
            </a:r>
          </a:p>
          <a:p>
            <a:endParaRPr lang="en-US" dirty="0"/>
          </a:p>
        </p:txBody>
      </p:sp>
    </p:spTree>
    <p:extLst>
      <p:ext uri="{BB962C8B-B14F-4D97-AF65-F5344CB8AC3E}">
        <p14:creationId xmlns:p14="http://schemas.microsoft.com/office/powerpoint/2010/main" val="92373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D6AB45-B9E7-CE45-8321-242DC881DA31}"/>
              </a:ext>
            </a:extLst>
          </p:cNvPr>
          <p:cNvSpPr>
            <a:spLocks noGrp="1"/>
          </p:cNvSpPr>
          <p:nvPr>
            <p:ph type="sldNum" idx="12"/>
          </p:nvPr>
        </p:nvSpPr>
        <p:spPr/>
        <p:txBody>
          <a:bodyPr/>
          <a:lstStyle/>
          <a:p>
            <a:fld id="{00000000-1234-1234-1234-123412341234}" type="slidenum">
              <a:rPr lang="en" smtClean="0"/>
              <a:pPr/>
              <a:t>6</a:t>
            </a:fld>
            <a:endParaRPr lang="en" dirty="0"/>
          </a:p>
        </p:txBody>
      </p:sp>
      <p:pic>
        <p:nvPicPr>
          <p:cNvPr id="6" name="Picture 5" descr="black and white architectural plan of a hours. Large dark black blotches obscure part of the drawing and there are tears on the edges. ">
            <a:extLst>
              <a:ext uri="{FF2B5EF4-FFF2-40B4-BE49-F238E27FC236}">
                <a16:creationId xmlns:a16="http://schemas.microsoft.com/office/drawing/2014/main" id="{4C25305B-D3F2-494B-8E43-D6E71DFA6951}"/>
              </a:ext>
            </a:extLst>
          </p:cNvPr>
          <p:cNvPicPr>
            <a:picLocks noChangeAspect="1"/>
          </p:cNvPicPr>
          <p:nvPr/>
        </p:nvPicPr>
        <p:blipFill>
          <a:blip r:embed="rId2"/>
          <a:stretch>
            <a:fillRect/>
          </a:stretch>
        </p:blipFill>
        <p:spPr>
          <a:xfrm>
            <a:off x="4311697" y="1197673"/>
            <a:ext cx="4039786" cy="2417249"/>
          </a:xfrm>
          <a:prstGeom prst="rect">
            <a:avLst/>
          </a:prstGeom>
          <a:effectLst>
            <a:outerShdw blurRad="127000" dist="38100" dir="2700000" algn="tl" rotWithShape="0">
              <a:prstClr val="black">
                <a:alpha val="40000"/>
              </a:prstClr>
            </a:outerShdw>
          </a:effectLst>
        </p:spPr>
      </p:pic>
      <p:sp>
        <p:nvSpPr>
          <p:cNvPr id="7" name="TextBox 6">
            <a:extLst>
              <a:ext uri="{FF2B5EF4-FFF2-40B4-BE49-F238E27FC236}">
                <a16:creationId xmlns:a16="http://schemas.microsoft.com/office/drawing/2014/main" id="{E2F3D486-0979-A94A-8F50-3BA80FD38AC3}"/>
              </a:ext>
            </a:extLst>
          </p:cNvPr>
          <p:cNvSpPr txBox="1"/>
          <p:nvPr/>
        </p:nvSpPr>
        <p:spPr>
          <a:xfrm>
            <a:off x="4227615" y="3706883"/>
            <a:ext cx="4123867" cy="477888"/>
          </a:xfrm>
          <a:prstGeom prst="rect">
            <a:avLst/>
          </a:prstGeom>
          <a:noFill/>
        </p:spPr>
        <p:txBody>
          <a:bodyPr wrap="square" rtlCol="0">
            <a:spAutoFit/>
          </a:bodyPr>
          <a:lstStyle/>
          <a:p>
            <a:pPr>
              <a:lnSpc>
                <a:spcPct val="107000"/>
              </a:lnSpc>
            </a:pPr>
            <a:r>
              <a:rPr lang="en-US" sz="800" dirty="0"/>
              <a:t>Plans, Elevations (f33) [27], 1965, John Yeon architectural drawings, 1934-1976, Coll 333, Folder 33, Special Collections &amp; University Archives, University of Oregon Libraries, Eugene, Oregon </a:t>
            </a:r>
            <a:endParaRPr lang="en-US" sz="800" dirty="0">
              <a:latin typeface="+mj-lt"/>
            </a:endParaRPr>
          </a:p>
        </p:txBody>
      </p:sp>
      <p:pic>
        <p:nvPicPr>
          <p:cNvPr id="9" name="Picture 8" descr="yellow piece of paper with cursive writing on it. At upper left a steel pin has rusted and left stains on the document">
            <a:extLst>
              <a:ext uri="{FF2B5EF4-FFF2-40B4-BE49-F238E27FC236}">
                <a16:creationId xmlns:a16="http://schemas.microsoft.com/office/drawing/2014/main" id="{F115FDB3-B91B-3E45-B2BA-786D3372AEE6}"/>
              </a:ext>
            </a:extLst>
          </p:cNvPr>
          <p:cNvPicPr/>
          <p:nvPr/>
        </p:nvPicPr>
        <p:blipFill rotWithShape="1">
          <a:blip r:embed="rId3" cstate="print">
            <a:extLst>
              <a:ext uri="{28A0092B-C50C-407E-A947-70E740481C1C}">
                <a14:useLocalDpi xmlns:a14="http://schemas.microsoft.com/office/drawing/2010/main" val="0"/>
              </a:ext>
            </a:extLst>
          </a:blip>
          <a:srcRect b="16466"/>
          <a:stretch/>
        </p:blipFill>
        <p:spPr>
          <a:xfrm>
            <a:off x="220724" y="239002"/>
            <a:ext cx="3451594" cy="1917343"/>
          </a:xfrm>
          <a:prstGeom prst="rect">
            <a:avLst/>
          </a:prstGeom>
          <a:effectLst>
            <a:outerShdw blurRad="1270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BFF19FD-0CC5-C942-B293-5649665E196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0723" y="2573284"/>
            <a:ext cx="3426454" cy="2278493"/>
          </a:xfrm>
          <a:prstGeom prst="rect">
            <a:avLst/>
          </a:prstGeom>
          <a:effectLst>
            <a:outerShdw blurRad="127000" dist="38100" dir="2700000" algn="tl" rotWithShape="0">
              <a:prstClr val="black">
                <a:alpha val="40000"/>
              </a:prstClr>
            </a:outerShdw>
          </a:effectLst>
        </p:spPr>
      </p:pic>
      <p:sp>
        <p:nvSpPr>
          <p:cNvPr id="8" name="Rectangle 7">
            <a:extLst>
              <a:ext uri="{FF2B5EF4-FFF2-40B4-BE49-F238E27FC236}">
                <a16:creationId xmlns:a16="http://schemas.microsoft.com/office/drawing/2014/main" id="{77171A26-9B55-5241-A722-980C86324CD5}"/>
              </a:ext>
            </a:extLst>
          </p:cNvPr>
          <p:cNvSpPr/>
          <p:nvPr/>
        </p:nvSpPr>
        <p:spPr>
          <a:xfrm>
            <a:off x="2415653" y="2170851"/>
            <a:ext cx="1351656" cy="214482"/>
          </a:xfrm>
          <a:prstGeom prst="rect">
            <a:avLst/>
          </a:prstGeom>
        </p:spPr>
        <p:txBody>
          <a:bodyPr wrap="square">
            <a:spAutoFit/>
          </a:bodyPr>
          <a:lstStyle/>
          <a:p>
            <a:pPr algn="r">
              <a:lnSpc>
                <a:spcPct val="107000"/>
              </a:lnSpc>
            </a:pPr>
            <a:r>
              <a:rPr lang="en-US" sz="800" dirty="0"/>
              <a:t>Courtesy of UO Libraries</a:t>
            </a:r>
          </a:p>
        </p:txBody>
      </p:sp>
      <p:sp>
        <p:nvSpPr>
          <p:cNvPr id="11" name="Rectangle 10">
            <a:extLst>
              <a:ext uri="{FF2B5EF4-FFF2-40B4-BE49-F238E27FC236}">
                <a16:creationId xmlns:a16="http://schemas.microsoft.com/office/drawing/2014/main" id="{7135646F-B287-B24F-8225-7609C9565BEB}"/>
              </a:ext>
            </a:extLst>
          </p:cNvPr>
          <p:cNvSpPr/>
          <p:nvPr/>
        </p:nvSpPr>
        <p:spPr>
          <a:xfrm>
            <a:off x="2408829" y="4863554"/>
            <a:ext cx="1334897" cy="214482"/>
          </a:xfrm>
          <a:prstGeom prst="rect">
            <a:avLst/>
          </a:prstGeom>
        </p:spPr>
        <p:txBody>
          <a:bodyPr wrap="square">
            <a:spAutoFit/>
          </a:bodyPr>
          <a:lstStyle/>
          <a:p>
            <a:pPr algn="r">
              <a:lnSpc>
                <a:spcPct val="107000"/>
              </a:lnSpc>
            </a:pPr>
            <a:r>
              <a:rPr lang="en-US" sz="800" dirty="0"/>
              <a:t>Courtesy of UO Libraries</a:t>
            </a:r>
          </a:p>
        </p:txBody>
      </p:sp>
    </p:spTree>
    <p:extLst>
      <p:ext uri="{BB962C8B-B14F-4D97-AF65-F5344CB8AC3E}">
        <p14:creationId xmlns:p14="http://schemas.microsoft.com/office/powerpoint/2010/main" val="165179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DF7E27-5439-DD4B-B1A9-212F72798E6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dirty="0"/>
          </a:p>
        </p:txBody>
      </p:sp>
      <p:pic>
        <p:nvPicPr>
          <p:cNvPr id="3" name="Picture 2" descr="thick pile of papers that have clearly been folder for a long time. A pair of hands is trying to untie them, but the papers are retaining their folded form">
            <a:extLst>
              <a:ext uri="{FF2B5EF4-FFF2-40B4-BE49-F238E27FC236}">
                <a16:creationId xmlns:a16="http://schemas.microsoft.com/office/drawing/2014/main" id="{E1E522D4-6652-4742-9CF9-547AF1721E51}"/>
              </a:ext>
            </a:extLst>
          </p:cNvPr>
          <p:cNvPicPr/>
          <p:nvPr/>
        </p:nvPicPr>
        <p:blipFill rotWithShape="1">
          <a:blip r:embed="rId2">
            <a:extLst>
              <a:ext uri="{28A0092B-C50C-407E-A947-70E740481C1C}">
                <a14:useLocalDpi xmlns:a14="http://schemas.microsoft.com/office/drawing/2010/main" val="0"/>
              </a:ext>
            </a:extLst>
          </a:blip>
          <a:srcRect l="15679" r="9167"/>
          <a:stretch/>
        </p:blipFill>
        <p:spPr>
          <a:xfrm>
            <a:off x="587142" y="884873"/>
            <a:ext cx="3089709" cy="3215490"/>
          </a:xfrm>
          <a:prstGeom prst="rect">
            <a:avLst/>
          </a:prstGeom>
          <a:effectLst>
            <a:outerShdw blurRad="127000" dist="38100" dir="2700000" algn="tl" rotWithShape="0">
              <a:prstClr val="black">
                <a:alpha val="40000"/>
              </a:prstClr>
            </a:outerShdw>
          </a:effectLst>
        </p:spPr>
      </p:pic>
      <p:pic>
        <p:nvPicPr>
          <p:cNvPr id="4" name="Picture 3" descr="a set of folded papers that cannot lie flat. They have been placed on a white plastic rack in a green plastic tub">
            <a:extLst>
              <a:ext uri="{FF2B5EF4-FFF2-40B4-BE49-F238E27FC236}">
                <a16:creationId xmlns:a16="http://schemas.microsoft.com/office/drawing/2014/main" id="{853FB610-4F98-F14E-A22A-305697F118A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38441" y="884873"/>
            <a:ext cx="4718417" cy="3206262"/>
          </a:xfrm>
          <a:prstGeom prst="rect">
            <a:avLst/>
          </a:prstGeom>
          <a:effectLst>
            <a:outerShdw blurRad="127000" dist="38100" dir="2700000" algn="tl" rotWithShape="0">
              <a:prstClr val="black">
                <a:alpha val="40000"/>
              </a:prstClr>
            </a:outerShdw>
          </a:effectLst>
        </p:spPr>
      </p:pic>
      <p:sp>
        <p:nvSpPr>
          <p:cNvPr id="5" name="Rectangle 4">
            <a:extLst>
              <a:ext uri="{FF2B5EF4-FFF2-40B4-BE49-F238E27FC236}">
                <a16:creationId xmlns:a16="http://schemas.microsoft.com/office/drawing/2014/main" id="{98839502-FDBE-014C-868E-6107C03D3CAF}"/>
              </a:ext>
            </a:extLst>
          </p:cNvPr>
          <p:cNvSpPr/>
          <p:nvPr/>
        </p:nvSpPr>
        <p:spPr>
          <a:xfrm>
            <a:off x="4818267" y="4091135"/>
            <a:ext cx="3819386" cy="214482"/>
          </a:xfrm>
          <a:prstGeom prst="rect">
            <a:avLst/>
          </a:prstGeom>
        </p:spPr>
        <p:txBody>
          <a:bodyPr wrap="square">
            <a:spAutoFit/>
          </a:bodyPr>
          <a:lstStyle/>
          <a:p>
            <a:pPr algn="r">
              <a:lnSpc>
                <a:spcPct val="107000"/>
              </a:lnSpc>
            </a:pPr>
            <a:r>
              <a:rPr lang="en-US" sz="800" dirty="0"/>
              <a:t>Courtesy of UO Libraries</a:t>
            </a:r>
          </a:p>
        </p:txBody>
      </p:sp>
      <p:sp>
        <p:nvSpPr>
          <p:cNvPr id="6" name="Rectangle 5">
            <a:extLst>
              <a:ext uri="{FF2B5EF4-FFF2-40B4-BE49-F238E27FC236}">
                <a16:creationId xmlns:a16="http://schemas.microsoft.com/office/drawing/2014/main" id="{BCE89445-CC0C-734A-AAD0-46F9A9C0669D}"/>
              </a:ext>
            </a:extLst>
          </p:cNvPr>
          <p:cNvSpPr/>
          <p:nvPr/>
        </p:nvSpPr>
        <p:spPr>
          <a:xfrm>
            <a:off x="-61740" y="4091135"/>
            <a:ext cx="3819386" cy="214482"/>
          </a:xfrm>
          <a:prstGeom prst="rect">
            <a:avLst/>
          </a:prstGeom>
        </p:spPr>
        <p:txBody>
          <a:bodyPr wrap="square">
            <a:spAutoFit/>
          </a:bodyPr>
          <a:lstStyle/>
          <a:p>
            <a:pPr algn="r">
              <a:lnSpc>
                <a:spcPct val="107000"/>
              </a:lnSpc>
            </a:pPr>
            <a:r>
              <a:rPr lang="en-US" sz="800" dirty="0"/>
              <a:t>Courtesy of UO Libraries</a:t>
            </a:r>
          </a:p>
        </p:txBody>
      </p:sp>
    </p:spTree>
    <p:extLst>
      <p:ext uri="{BB962C8B-B14F-4D97-AF65-F5344CB8AC3E}">
        <p14:creationId xmlns:p14="http://schemas.microsoft.com/office/powerpoint/2010/main" val="4269457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1E50F7-187E-434D-A87D-AB6ED572CBD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dirty="0"/>
          </a:p>
        </p:txBody>
      </p:sp>
      <p:pic>
        <p:nvPicPr>
          <p:cNvPr id="3" name="Picture 2" descr="a wooden three level library cart stacked with old manuscripts">
            <a:extLst>
              <a:ext uri="{FF2B5EF4-FFF2-40B4-BE49-F238E27FC236}">
                <a16:creationId xmlns:a16="http://schemas.microsoft.com/office/drawing/2014/main" id="{663BFAA2-7669-974E-A0CD-D741AAAD758B}"/>
              </a:ext>
            </a:extLst>
          </p:cNvPr>
          <p:cNvPicPr/>
          <p:nvPr/>
        </p:nvPicPr>
        <p:blipFill>
          <a:blip r:embed="rId2"/>
          <a:stretch>
            <a:fillRect/>
          </a:stretch>
        </p:blipFill>
        <p:spPr>
          <a:xfrm>
            <a:off x="370631" y="2520917"/>
            <a:ext cx="2231409" cy="2231409"/>
          </a:xfrm>
          <a:prstGeom prst="rect">
            <a:avLst/>
          </a:prstGeom>
          <a:effectLst>
            <a:outerShdw blurRad="127000" dist="38100" dir="2700000" algn="tl" rotWithShape="0">
              <a:prstClr val="black">
                <a:alpha val="40000"/>
              </a:prstClr>
            </a:outerShdw>
          </a:effectLst>
        </p:spPr>
      </p:pic>
      <p:sp>
        <p:nvSpPr>
          <p:cNvPr id="6" name="Rectangle 5">
            <a:extLst>
              <a:ext uri="{FF2B5EF4-FFF2-40B4-BE49-F238E27FC236}">
                <a16:creationId xmlns:a16="http://schemas.microsoft.com/office/drawing/2014/main" id="{9D122DC1-3D59-5E47-B492-5DB7B69B133C}"/>
              </a:ext>
            </a:extLst>
          </p:cNvPr>
          <p:cNvSpPr/>
          <p:nvPr/>
        </p:nvSpPr>
        <p:spPr>
          <a:xfrm>
            <a:off x="6188012" y="2939585"/>
            <a:ext cx="2867277" cy="600102"/>
          </a:xfrm>
          <a:prstGeom prst="rect">
            <a:avLst/>
          </a:prstGeom>
        </p:spPr>
        <p:txBody>
          <a:bodyPr wrap="square">
            <a:spAutoFit/>
          </a:bodyPr>
          <a:lstStyle/>
          <a:p>
            <a:pPr>
              <a:lnSpc>
                <a:spcPct val="107000"/>
              </a:lnSpc>
            </a:pPr>
            <a:r>
              <a:rPr lang="en-US" sz="1600" dirty="0"/>
              <a:t>Nitrate negatives in deteriorated condition</a:t>
            </a:r>
          </a:p>
        </p:txBody>
      </p:sp>
      <p:sp>
        <p:nvSpPr>
          <p:cNvPr id="12" name="Rectangle 11">
            <a:extLst>
              <a:ext uri="{FF2B5EF4-FFF2-40B4-BE49-F238E27FC236}">
                <a16:creationId xmlns:a16="http://schemas.microsoft.com/office/drawing/2014/main" id="{5346C9E4-CA29-2149-AEEA-386EFEC91834}"/>
              </a:ext>
            </a:extLst>
          </p:cNvPr>
          <p:cNvSpPr/>
          <p:nvPr/>
        </p:nvSpPr>
        <p:spPr>
          <a:xfrm>
            <a:off x="2156948" y="2231409"/>
            <a:ext cx="1357082" cy="214482"/>
          </a:xfrm>
          <a:prstGeom prst="rect">
            <a:avLst/>
          </a:prstGeom>
        </p:spPr>
        <p:txBody>
          <a:bodyPr wrap="square">
            <a:spAutoFit/>
          </a:bodyPr>
          <a:lstStyle/>
          <a:p>
            <a:pPr algn="r">
              <a:lnSpc>
                <a:spcPct val="107000"/>
              </a:lnSpc>
            </a:pPr>
            <a:r>
              <a:rPr lang="en-US" sz="800" dirty="0"/>
              <a:t>Courtesy of UO Libraries</a:t>
            </a:r>
          </a:p>
        </p:txBody>
      </p:sp>
      <p:pic>
        <p:nvPicPr>
          <p:cNvPr id="10" name="Picture 9" descr="Table with several large maps and drawings encased in plastic. At the rear are library carts with many books on them and a jumble of shelves and supplies- a busy workspace">
            <a:extLst>
              <a:ext uri="{FF2B5EF4-FFF2-40B4-BE49-F238E27FC236}">
                <a16:creationId xmlns:a16="http://schemas.microsoft.com/office/drawing/2014/main" id="{A1046D18-C843-D041-9FE4-4E73638A87C7}"/>
              </a:ext>
            </a:extLst>
          </p:cNvPr>
          <p:cNvPicPr/>
          <p:nvPr/>
        </p:nvPicPr>
        <p:blipFill>
          <a:blip r:embed="rId3"/>
          <a:stretch>
            <a:fillRect/>
          </a:stretch>
        </p:blipFill>
        <p:spPr>
          <a:xfrm>
            <a:off x="6215913" y="0"/>
            <a:ext cx="2615245" cy="3479745"/>
          </a:xfrm>
          <a:prstGeom prst="rect">
            <a:avLst/>
          </a:prstGeom>
          <a:effectLst>
            <a:outerShdw blurRad="127000" dist="38100" dir="2700000" algn="tl" rotWithShape="0">
              <a:prstClr val="black">
                <a:alpha val="40000"/>
              </a:prstClr>
            </a:outerShdw>
          </a:effectLst>
        </p:spPr>
      </p:pic>
      <p:pic>
        <p:nvPicPr>
          <p:cNvPr id="13" name="Picture 12" descr="A woman wearing an apron stands at a table in a cluttered room. On the table are archival boxes and there is a cart with miscellaneous paper and office supplies at the end of the table. A set of rolls ofeither fabric or paper stand in the corner. ">
            <a:extLst>
              <a:ext uri="{FF2B5EF4-FFF2-40B4-BE49-F238E27FC236}">
                <a16:creationId xmlns:a16="http://schemas.microsoft.com/office/drawing/2014/main" id="{C68BED79-BEBE-0B46-82C0-DBF902B36B4F}"/>
              </a:ext>
            </a:extLst>
          </p:cNvPr>
          <p:cNvPicPr/>
          <p:nvPr/>
        </p:nvPicPr>
        <p:blipFill>
          <a:blip r:embed="rId4"/>
          <a:stretch>
            <a:fillRect/>
          </a:stretch>
        </p:blipFill>
        <p:spPr>
          <a:xfrm>
            <a:off x="359947" y="-2078"/>
            <a:ext cx="3029314" cy="2276718"/>
          </a:xfrm>
          <a:prstGeom prst="rect">
            <a:avLst/>
          </a:prstGeom>
          <a:effectLst>
            <a:outerShdw blurRad="1270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92274CDC-072F-B147-BE25-C1DB28C8ED30}"/>
              </a:ext>
            </a:extLst>
          </p:cNvPr>
          <p:cNvSpPr/>
          <p:nvPr/>
        </p:nvSpPr>
        <p:spPr>
          <a:xfrm>
            <a:off x="1333579" y="4724343"/>
            <a:ext cx="1357082" cy="214482"/>
          </a:xfrm>
          <a:prstGeom prst="rect">
            <a:avLst/>
          </a:prstGeom>
        </p:spPr>
        <p:txBody>
          <a:bodyPr wrap="square">
            <a:spAutoFit/>
          </a:bodyPr>
          <a:lstStyle/>
          <a:p>
            <a:pPr algn="r">
              <a:lnSpc>
                <a:spcPct val="107000"/>
              </a:lnSpc>
            </a:pPr>
            <a:r>
              <a:rPr lang="en-US" sz="800" dirty="0"/>
              <a:t>Courtesy of UO Libraries</a:t>
            </a:r>
          </a:p>
        </p:txBody>
      </p:sp>
      <p:sp>
        <p:nvSpPr>
          <p:cNvPr id="18" name="Rectangle 17">
            <a:extLst>
              <a:ext uri="{FF2B5EF4-FFF2-40B4-BE49-F238E27FC236}">
                <a16:creationId xmlns:a16="http://schemas.microsoft.com/office/drawing/2014/main" id="{92B4CC88-88C7-C14D-90BC-66AAAFE0B848}"/>
              </a:ext>
            </a:extLst>
          </p:cNvPr>
          <p:cNvSpPr/>
          <p:nvPr/>
        </p:nvSpPr>
        <p:spPr>
          <a:xfrm>
            <a:off x="4629814" y="2214721"/>
            <a:ext cx="1357082" cy="214482"/>
          </a:xfrm>
          <a:prstGeom prst="rect">
            <a:avLst/>
          </a:prstGeom>
        </p:spPr>
        <p:txBody>
          <a:bodyPr wrap="square">
            <a:spAutoFit/>
          </a:bodyPr>
          <a:lstStyle/>
          <a:p>
            <a:pPr algn="r">
              <a:lnSpc>
                <a:spcPct val="107000"/>
              </a:lnSpc>
            </a:pPr>
            <a:r>
              <a:rPr lang="en-US" sz="800" dirty="0"/>
              <a:t>Courtesy of UO Libraries</a:t>
            </a:r>
          </a:p>
        </p:txBody>
      </p:sp>
      <p:pic>
        <p:nvPicPr>
          <p:cNvPr id="19" name="Picture 18" descr="Three individuals work at a table on rare manuscripts. At left is a woman in a pink dress holding a paintbrush over an open book and an individual just out of the frame leafing through a very small book. At right, a woman in a blue dress works on a larger book">
            <a:extLst>
              <a:ext uri="{FF2B5EF4-FFF2-40B4-BE49-F238E27FC236}">
                <a16:creationId xmlns:a16="http://schemas.microsoft.com/office/drawing/2014/main" id="{37D16E5A-7D87-BA4C-8D43-56924610B493}"/>
              </a:ext>
            </a:extLst>
          </p:cNvPr>
          <p:cNvPicPr/>
          <p:nvPr/>
        </p:nvPicPr>
        <p:blipFill>
          <a:blip r:embed="rId5"/>
          <a:stretch>
            <a:fillRect/>
          </a:stretch>
        </p:blipFill>
        <p:spPr>
          <a:xfrm>
            <a:off x="3647127" y="0"/>
            <a:ext cx="2231409" cy="2231409"/>
          </a:xfrm>
          <a:prstGeom prst="rect">
            <a:avLst/>
          </a:prstGeom>
          <a:effectLst>
            <a:outerShdw blurRad="1270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294BFAF2-3430-DF4C-9F36-4E2A8DE47C70}"/>
              </a:ext>
            </a:extLst>
          </p:cNvPr>
          <p:cNvSpPr/>
          <p:nvPr/>
        </p:nvSpPr>
        <p:spPr>
          <a:xfrm>
            <a:off x="7586142" y="3463593"/>
            <a:ext cx="1357082" cy="214482"/>
          </a:xfrm>
          <a:prstGeom prst="rect">
            <a:avLst/>
          </a:prstGeom>
        </p:spPr>
        <p:txBody>
          <a:bodyPr wrap="square">
            <a:spAutoFit/>
          </a:bodyPr>
          <a:lstStyle/>
          <a:p>
            <a:pPr algn="r">
              <a:lnSpc>
                <a:spcPct val="107000"/>
              </a:lnSpc>
            </a:pPr>
            <a:r>
              <a:rPr lang="en-US" sz="800" dirty="0"/>
              <a:t>Courtesy of UO Libraries</a:t>
            </a:r>
          </a:p>
        </p:txBody>
      </p:sp>
      <p:pic>
        <p:nvPicPr>
          <p:cNvPr id="21" name="Picture 20" descr="Several old manuscripts showing the original binding, rebound volumes, and volumes housed in archival boxes">
            <a:extLst>
              <a:ext uri="{FF2B5EF4-FFF2-40B4-BE49-F238E27FC236}">
                <a16:creationId xmlns:a16="http://schemas.microsoft.com/office/drawing/2014/main" id="{D57D2E1B-F7C1-7C44-9D97-823064C36C2D}"/>
              </a:ext>
            </a:extLst>
          </p:cNvPr>
          <p:cNvPicPr/>
          <p:nvPr/>
        </p:nvPicPr>
        <p:blipFill>
          <a:blip r:embed="rId6"/>
          <a:stretch>
            <a:fillRect/>
          </a:stretch>
        </p:blipFill>
        <p:spPr>
          <a:xfrm>
            <a:off x="2934039" y="2536444"/>
            <a:ext cx="2942570" cy="2213158"/>
          </a:xfrm>
          <a:prstGeom prst="rect">
            <a:avLst/>
          </a:prstGeom>
          <a:effectLst>
            <a:outerShdw blurRad="127000" dist="38100" dir="2700000" algn="tl" rotWithShape="0">
              <a:prstClr val="black">
                <a:alpha val="40000"/>
              </a:prstClr>
            </a:outerShdw>
          </a:effectLst>
        </p:spPr>
      </p:pic>
      <p:sp>
        <p:nvSpPr>
          <p:cNvPr id="22" name="Rectangle 21">
            <a:extLst>
              <a:ext uri="{FF2B5EF4-FFF2-40B4-BE49-F238E27FC236}">
                <a16:creationId xmlns:a16="http://schemas.microsoft.com/office/drawing/2014/main" id="{391D6188-5CB0-BF4D-AC95-1FDB7C4D7B51}"/>
              </a:ext>
            </a:extLst>
          </p:cNvPr>
          <p:cNvSpPr/>
          <p:nvPr/>
        </p:nvSpPr>
        <p:spPr>
          <a:xfrm>
            <a:off x="4760327" y="4724343"/>
            <a:ext cx="1357082" cy="214482"/>
          </a:xfrm>
          <a:prstGeom prst="rect">
            <a:avLst/>
          </a:prstGeom>
        </p:spPr>
        <p:txBody>
          <a:bodyPr wrap="square">
            <a:spAutoFit/>
          </a:bodyPr>
          <a:lstStyle/>
          <a:p>
            <a:pPr algn="r">
              <a:lnSpc>
                <a:spcPct val="107000"/>
              </a:lnSpc>
            </a:pPr>
            <a:r>
              <a:rPr lang="en-US" sz="800" dirty="0"/>
              <a:t>Courtesy of UO Libraries</a:t>
            </a:r>
          </a:p>
        </p:txBody>
      </p:sp>
      <p:sp>
        <p:nvSpPr>
          <p:cNvPr id="23" name="Rectangle 22">
            <a:extLst>
              <a:ext uri="{FF2B5EF4-FFF2-40B4-BE49-F238E27FC236}">
                <a16:creationId xmlns:a16="http://schemas.microsoft.com/office/drawing/2014/main" id="{0E36F92D-5ABE-F549-B72E-13E0679E9C49}"/>
              </a:ext>
            </a:extLst>
          </p:cNvPr>
          <p:cNvSpPr/>
          <p:nvPr/>
        </p:nvSpPr>
        <p:spPr>
          <a:xfrm>
            <a:off x="6609345" y="3935644"/>
            <a:ext cx="2809862" cy="600101"/>
          </a:xfrm>
          <a:prstGeom prst="rect">
            <a:avLst/>
          </a:prstGeom>
        </p:spPr>
        <p:txBody>
          <a:bodyPr wrap="square">
            <a:spAutoFit/>
          </a:bodyPr>
          <a:lstStyle/>
          <a:p>
            <a:pPr>
              <a:lnSpc>
                <a:spcPct val="107000"/>
              </a:lnSpc>
            </a:pPr>
            <a:r>
              <a:rPr lang="en-US" sz="1600" b="1" dirty="0"/>
              <a:t>UO Libraries Beach </a:t>
            </a:r>
          </a:p>
          <a:p>
            <a:pPr>
              <a:lnSpc>
                <a:spcPct val="107000"/>
              </a:lnSpc>
            </a:pPr>
            <a:r>
              <a:rPr lang="en-US" sz="1600" b="1" dirty="0"/>
              <a:t>Conservation Lab</a:t>
            </a:r>
          </a:p>
        </p:txBody>
      </p:sp>
    </p:spTree>
    <p:extLst>
      <p:ext uri="{BB962C8B-B14F-4D97-AF65-F5344CB8AC3E}">
        <p14:creationId xmlns:p14="http://schemas.microsoft.com/office/powerpoint/2010/main" val="4099820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E0634B-05F4-BE4E-A166-808E58575A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dirty="0"/>
          </a:p>
        </p:txBody>
      </p:sp>
      <p:pic>
        <p:nvPicPr>
          <p:cNvPr id="3" name="Picture 6" descr="three women sit on the floor examining a textile. The textile has a pale blue border, a multicolored cloud and ocean scene, and several rows of chinese characters">
            <a:extLst>
              <a:ext uri="{FF2B5EF4-FFF2-40B4-BE49-F238E27FC236}">
                <a16:creationId xmlns:a16="http://schemas.microsoft.com/office/drawing/2014/main" id="{496D3BD1-242C-CC4C-A4F7-61569D09986E}"/>
              </a:ext>
            </a:extLst>
          </p:cNvPr>
          <p:cNvPicPr>
            <a:picLocks noChangeAspect="1"/>
          </p:cNvPicPr>
          <p:nvPr/>
        </p:nvPicPr>
        <p:blipFill>
          <a:blip r:embed="rId3"/>
          <a:stretch>
            <a:fillRect/>
          </a:stretch>
        </p:blipFill>
        <p:spPr bwMode="auto">
          <a:xfrm>
            <a:off x="1992572" y="344568"/>
            <a:ext cx="5156825" cy="4440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3D4465A-30B0-204A-A59F-F7C22BE06227}"/>
              </a:ext>
            </a:extLst>
          </p:cNvPr>
          <p:cNvSpPr/>
          <p:nvPr/>
        </p:nvSpPr>
        <p:spPr>
          <a:xfrm>
            <a:off x="7149397" y="4175292"/>
            <a:ext cx="1902057" cy="609590"/>
          </a:xfrm>
          <a:prstGeom prst="rect">
            <a:avLst/>
          </a:prstGeom>
        </p:spPr>
        <p:txBody>
          <a:bodyPr wrap="square">
            <a:spAutoFit/>
          </a:bodyPr>
          <a:lstStyle/>
          <a:p>
            <a:pPr>
              <a:lnSpc>
                <a:spcPct val="107000"/>
              </a:lnSpc>
            </a:pPr>
            <a:r>
              <a:rPr lang="en-US" sz="800" dirty="0"/>
              <a:t>Textile conservator Beth Szuhay, working with UO graduate students Faith Kresky and Han Zhu, Courtesy of Jordan Schnitzer Museum of Art</a:t>
            </a:r>
          </a:p>
        </p:txBody>
      </p:sp>
    </p:spTree>
    <p:extLst>
      <p:ext uri="{BB962C8B-B14F-4D97-AF65-F5344CB8AC3E}">
        <p14:creationId xmlns:p14="http://schemas.microsoft.com/office/powerpoint/2010/main" val="754109809"/>
      </p:ext>
    </p:extLst>
  </p:cSld>
  <p:clrMapOvr>
    <a:masterClrMapping/>
  </p:clrMapOvr>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DD9E5159403843B542839725242AE3" ma:contentTypeVersion="10" ma:contentTypeDescription="Create a new document." ma:contentTypeScope="" ma:versionID="54df43de4b12cb59bdbfe1e1956f5615">
  <xsd:schema xmlns:xsd="http://www.w3.org/2001/XMLSchema" xmlns:xs="http://www.w3.org/2001/XMLSchema" xmlns:p="http://schemas.microsoft.com/office/2006/metadata/properties" xmlns:ns2="1cb1bb8b-86fb-456b-80dc-c0190ebc56bd" targetNamespace="http://schemas.microsoft.com/office/2006/metadata/properties" ma:root="true" ma:fieldsID="75318cfe97d8932bc2ef7f22804d1a35" ns2:_="">
    <xsd:import namespace="1cb1bb8b-86fb-456b-80dc-c0190ebc56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b1bb8b-86fb-456b-80dc-c0190ebc56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4B8F47-0CF7-44F6-9D0B-7FA4B7097996}">
  <ds:schemaRefs>
    <ds:schemaRef ds:uri="http://schemas.microsoft.com/sharepoint/v3/contenttype/forms"/>
  </ds:schemaRefs>
</ds:datastoreItem>
</file>

<file path=customXml/itemProps2.xml><?xml version="1.0" encoding="utf-8"?>
<ds:datastoreItem xmlns:ds="http://schemas.openxmlformats.org/officeDocument/2006/customXml" ds:itemID="{5DCFC711-AA6C-403B-BD3D-F74ADC9DF001}">
  <ds:schemaRefs>
    <ds:schemaRef ds:uri="http://purl.org/dc/terms/"/>
    <ds:schemaRef ds:uri="http://schemas.microsoft.com/office/2006/metadata/properties"/>
    <ds:schemaRef ds:uri="http://schemas.microsoft.com/office/2006/documentManagement/types"/>
    <ds:schemaRef ds:uri="1cb1bb8b-86fb-456b-80dc-c0190ebc56bd"/>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F9B73B1-5D18-4802-9747-79EA2FE7B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b1bb8b-86fb-456b-80dc-c0190ebc56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8534</TotalTime>
  <Words>858</Words>
  <Application>Microsoft Office PowerPoint</Application>
  <PresentationFormat>On-screen Show (16:9)</PresentationFormat>
  <Paragraphs>108</Paragraphs>
  <Slides>27</Slides>
  <Notes>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Volsce template</vt:lpstr>
      <vt:lpstr>UNITED COLLECTIONS</vt:lpstr>
      <vt:lpstr>CARING FOR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COLLECTIONS</dc:title>
  <cp:lastModifiedBy>Azle Malinao-Alvarez</cp:lastModifiedBy>
  <cp:revision>155</cp:revision>
  <cp:lastPrinted>2020-09-08T14:51:25Z</cp:lastPrinted>
  <dcterms:modified xsi:type="dcterms:W3CDTF">2020-10-14T17:57:41Z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0x01010010DD9E5159403843B542839725242AE3</vt:lpwstr>
  </property>
</Properties>
</file>